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5"/>
  </p:notesMasterIdLst>
  <p:handoutMasterIdLst>
    <p:handoutMasterId r:id="rId26"/>
  </p:handoutMasterIdLst>
  <p:sldIdLst>
    <p:sldId id="350" r:id="rId2"/>
    <p:sldId id="345" r:id="rId3"/>
    <p:sldId id="396" r:id="rId4"/>
    <p:sldId id="385" r:id="rId5"/>
    <p:sldId id="397" r:id="rId6"/>
    <p:sldId id="409" r:id="rId7"/>
    <p:sldId id="353" r:id="rId8"/>
    <p:sldId id="410" r:id="rId9"/>
    <p:sldId id="411" r:id="rId10"/>
    <p:sldId id="384" r:id="rId11"/>
    <p:sldId id="386" r:id="rId12"/>
    <p:sldId id="399" r:id="rId13"/>
    <p:sldId id="400" r:id="rId14"/>
    <p:sldId id="401" r:id="rId15"/>
    <p:sldId id="354" r:id="rId16"/>
    <p:sldId id="370" r:id="rId17"/>
    <p:sldId id="402" r:id="rId18"/>
    <p:sldId id="403" r:id="rId19"/>
    <p:sldId id="404" r:id="rId20"/>
    <p:sldId id="406" r:id="rId21"/>
    <p:sldId id="407" r:id="rId22"/>
    <p:sldId id="408" r:id="rId23"/>
    <p:sldId id="376" r:id="rId2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8" autoAdjust="0"/>
    <p:restoredTop sz="94671" autoAdjust="0"/>
  </p:normalViewPr>
  <p:slideViewPr>
    <p:cSldViewPr>
      <p:cViewPr varScale="1">
        <p:scale>
          <a:sx n="84" d="100"/>
          <a:sy n="84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811FCE-6D70-4B8C-BC36-7A3D4B9F1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5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2775"/>
            <a:ext cx="56197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7607896-A06E-437A-AE81-8B2810899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41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14AF4-724A-43B8-AAA7-B9F3B8876A1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87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A6027-B13A-494D-8B52-EFB0AE61AD07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35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0FED9-953F-4FA0-AEBF-66B851947DB3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330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A16D8-F835-400D-B730-F0905C78984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381996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5283D-982B-4699-B5AE-24BC84D6E90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494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8C8A2-4BF6-4C5E-871D-CD724AC26AC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934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C4E70-8755-4520-8793-BD1ED8296FD3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0255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2E15A-E453-4E74-B52E-710C5A8FA64A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8068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3E5EA-BBD5-489E-9E91-D1332A99B9A2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95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DDF1B-249A-4E68-8F3B-D3CE456ED13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8713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45C66-8E84-4414-87A8-203998747B03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96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F6971-8547-48EF-97B6-89AE47C8B52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6874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8E826-7FE4-4F27-8F99-F388EA2724EE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051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D3F6A-9D5B-4E84-A8FC-539F8AF8B5AE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3778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66350-5AFC-461C-9024-8767414119C9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162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E11D6-8329-4B6D-A88F-0DFC70FD0D80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312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1C591-429B-4436-AF38-B7EB3DB3C7AF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91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3546A-1A06-46AE-BCA1-7AE5B5A1A9DC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645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68022-EB80-47F7-97EE-DCF614A2187D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290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D6373-BA15-4611-9A62-F16DE48BD164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813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E07FB-F990-4B42-84A9-C5A618A103A2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981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C56F7-9E8B-4E2C-BCCF-613D0C930077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453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07896-A06E-437A-AE81-8B28108998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www.biocrossroads.com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CFF7-09AA-4648-9B94-2305E6AD8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www.biocrossroads.com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25B7-BAE9-4F70-8181-5717567FA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www.biocrossroads.com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BB66-2896-447B-9677-6C60F9181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www.biocrossroads.com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A1525-26DA-471F-9455-B6CC10B6F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731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www.biocrossroads.com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EE84-6AE9-47C6-9C4F-37D61534C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F0BC1-97EC-4800-B0BF-2B3BB06C0319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CB50-A0A8-4007-BBFD-BBD9693F3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www.biocrossroads.com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D3D7-9D02-4F80-8588-57E029F065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IOX_17xx_NewPPT-Temp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www.biocrossroads.com</a:t>
            </a: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DC440E7-D399-49C6-A346-1FAAAB378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6" r:id="rId2"/>
    <p:sldLayoutId id="2147483827" r:id="rId3"/>
    <p:sldLayoutId id="2147483828" r:id="rId4"/>
    <p:sldLayoutId id="2147483829" r:id="rId5"/>
    <p:sldLayoutId id="2147483832" r:id="rId6"/>
    <p:sldLayoutId id="2147483830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FF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99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99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99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99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storagetech.com/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vance.com/index.php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6.jpeg"/><Relationship Id="rId15" Type="http://schemas.openxmlformats.org/officeDocument/2006/relationships/hyperlink" Target="http://www.pharmaceutical-technology.com/projects" TargetMode="External"/><Relationship Id="rId10" Type="http://schemas.openxmlformats.org/officeDocument/2006/relationships/image" Target="../media/image29.jpeg"/><Relationship Id="rId4" Type="http://schemas.openxmlformats.org/officeDocument/2006/relationships/hyperlink" Target="http://www.cookpharmica.com/index.htm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iucar.iu.edu/fairbanks/fairbanksinstitute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IOX_17xx_NewPPT-TempC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31838"/>
          </a:xfrm>
        </p:spPr>
        <p:txBody>
          <a:bodyPr/>
          <a:lstStyle/>
          <a:p>
            <a:r>
              <a:rPr lang="en-US" sz="2800" b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z="2800" b="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en-US" sz="1600" b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15000" y="5346700"/>
            <a:ext cx="2743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www.biocrossroads.com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048000" y="3733800"/>
            <a:ext cx="609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   Basics for Building  on Our Life Sciences Strengths</a:t>
            </a:r>
          </a:p>
          <a:p>
            <a:endParaRPr lang="en-US" b="1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	</a:t>
            </a:r>
            <a:endParaRPr lang="en-US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62000"/>
          </a:xfrm>
        </p:spPr>
        <p:txBody>
          <a:bodyPr/>
          <a:lstStyle/>
          <a:p>
            <a:r>
              <a:rPr lang="en-US" sz="2800" smtClean="0">
                <a:solidFill>
                  <a:schemeClr val="accent2"/>
                </a:solidFill>
                <a:ea typeface="ＭＳ Ｐゴシック" pitchFamily="34" charset="-128"/>
              </a:rPr>
              <a:t>Indiana’s Life Sciences Industry Includes </a:t>
            </a:r>
            <a:br>
              <a:rPr lang="en-US" sz="2800" smtClean="0">
                <a:solidFill>
                  <a:schemeClr val="accent2"/>
                </a:solidFill>
                <a:ea typeface="ＭＳ Ｐゴシック" pitchFamily="34" charset="-128"/>
              </a:rPr>
            </a:br>
            <a:r>
              <a:rPr lang="en-US" sz="2800" smtClean="0">
                <a:solidFill>
                  <a:schemeClr val="accent2"/>
                </a:solidFill>
                <a:ea typeface="ＭＳ Ｐゴシック" pitchFamily="34" charset="-128"/>
              </a:rPr>
              <a:t>All Major Segments</a:t>
            </a:r>
          </a:p>
        </p:txBody>
      </p:sp>
      <p:sp>
        <p:nvSpPr>
          <p:cNvPr id="13315" name="Content Placeholder 9"/>
          <p:cNvSpPr>
            <a:spLocks noGrp="1"/>
          </p:cNvSpPr>
          <p:nvPr>
            <p:ph sz="half" idx="2"/>
          </p:nvPr>
        </p:nvSpPr>
        <p:spPr>
          <a:xfrm>
            <a:off x="3200400" y="1752600"/>
            <a:ext cx="5943600" cy="451167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sz="2400" b="0" dirty="0" smtClean="0">
                <a:latin typeface="Calibri" pitchFamily="34" charset="0"/>
                <a:ea typeface="ＭＳ Ｐゴシック" pitchFamily="34" charset="-128"/>
              </a:rPr>
              <a:t>Medical Devices and Equipment: 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32%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sz="2400" b="0" dirty="0" smtClean="0">
                <a:latin typeface="Calibri" pitchFamily="34" charset="0"/>
                <a:ea typeface="ＭＳ Ｐゴシック" pitchFamily="34" charset="-128"/>
              </a:rPr>
              <a:t>Drugs and Pharmaceuticals: 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29% 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sz="2400" b="0" dirty="0" err="1" smtClean="0">
                <a:latin typeface="Calibri" pitchFamily="34" charset="0"/>
                <a:ea typeface="ＭＳ Ｐゴシック" pitchFamily="34" charset="-128"/>
              </a:rPr>
              <a:t>Biologistics</a:t>
            </a:r>
            <a:r>
              <a:rPr lang="en-US" sz="2400" b="0" dirty="0" smtClean="0">
                <a:latin typeface="Calibri" pitchFamily="34" charset="0"/>
                <a:ea typeface="ＭＳ Ｐゴシック" pitchFamily="34" charset="-128"/>
              </a:rPr>
              <a:t>: 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18% 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en-US" sz="2400" b="0" dirty="0" smtClean="0"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sz="2400" b="0" dirty="0" smtClean="0">
                <a:latin typeface="Calibri" pitchFamily="34" charset="0"/>
                <a:ea typeface="ＭＳ Ｐゴシック" pitchFamily="34" charset="-128"/>
              </a:rPr>
              <a:t>Research, Testing and Medical Labs: 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13%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sz="2400" b="0" dirty="0" smtClean="0">
                <a:latin typeface="Calibri" pitchFamily="34" charset="0"/>
                <a:ea typeface="ＭＳ Ｐゴシック" pitchFamily="34" charset="-128"/>
              </a:rPr>
              <a:t>Agricultural Feedstock and Chemicals: 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8%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		Over 55,000 Workers</a:t>
            </a:r>
          </a:p>
          <a:p>
            <a:pPr marL="0" indent="0">
              <a:spcBef>
                <a:spcPct val="0"/>
              </a:spcBef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</a:pPr>
            <a:endParaRPr lang="en-US" sz="400" dirty="0" smtClean="0">
              <a:ea typeface="ＭＳ Ｐゴシック" pitchFamily="34" charset="-128"/>
            </a:endParaRPr>
          </a:p>
        </p:txBody>
      </p:sp>
      <p:sp>
        <p:nvSpPr>
          <p:cNvPr id="1331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115E7F-345C-4B61-991D-5F4A353DEB06}" type="slidenum">
              <a:rPr lang="en-US" smtClean="0">
                <a:solidFill>
                  <a:srgbClr val="045C75"/>
                </a:solidFill>
                <a:latin typeface="Arial" charset="0"/>
              </a:rPr>
              <a:pPr/>
              <a:t>10</a:t>
            </a:fld>
            <a:endParaRPr lang="en-US" smtClean="0">
              <a:solidFill>
                <a:srgbClr val="045C75"/>
              </a:solidFill>
              <a:latin typeface="Arial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0" y="6627813"/>
            <a:ext cx="5334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Source: Indiana Business Research Center (IBRC) using data from the Bureau of Labor Statistics</a:t>
            </a:r>
          </a:p>
        </p:txBody>
      </p:sp>
      <p:pic>
        <p:nvPicPr>
          <p:cNvPr id="1026" name="9cb9352d-a912-452e-adff-2b319a2c442e" descr="5F13FC7D-F967-4010-B9A7-8C71FE096F6A@gatew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84" y="1524000"/>
            <a:ext cx="2528656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609600"/>
            <a:ext cx="762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Indiana stands among the top three life sciences exporters in the U.S. – behind only California and Texas; exports nearly quadrupled between 2002 and 2011 to $9.3 billion </a:t>
            </a:r>
          </a:p>
        </p:txBody>
      </p:sp>
      <p:pic>
        <p:nvPicPr>
          <p:cNvPr id="15363" name="Picture 3" descr="Exports 2010 #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0" y="1727200"/>
            <a:ext cx="71897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www.biocrossroads.com</a:t>
            </a: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19450"/>
            <a:ext cx="10429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2033588" y="3868738"/>
            <a:ext cx="2005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World’s largest automated </a:t>
            </a:r>
          </a:p>
          <a:p>
            <a:pPr algn="ctr"/>
            <a:r>
              <a:rPr lang="en-US" sz="1200"/>
              <a:t>pharmacy (2007) - $165M</a:t>
            </a:r>
          </a:p>
          <a:p>
            <a:pPr algn="ctr"/>
            <a:r>
              <a:rPr lang="en-US" sz="1200" i="1"/>
              <a:t>Whitestown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457200" y="914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solidFill>
                  <a:srgbClr val="0000CC"/>
                </a:solidFill>
              </a:rPr>
              <a:t>Indiana’s life science sector is growing – which reinforces its ability to attract scientific talent to the state.</a:t>
            </a:r>
          </a:p>
        </p:txBody>
      </p:sp>
      <p:pic>
        <p:nvPicPr>
          <p:cNvPr id="17414" name="Picture 33" descr="Zim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038" y="1606550"/>
            <a:ext cx="771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34"/>
          <p:cNvSpPr txBox="1">
            <a:spLocks noChangeArrowheads="1"/>
          </p:cNvSpPr>
          <p:nvPr/>
        </p:nvSpPr>
        <p:spPr bwMode="auto">
          <a:xfrm>
            <a:off x="152400" y="2505075"/>
            <a:ext cx="2590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200"/>
              <a:t>R&amp;D expansion (2005) - $24M</a:t>
            </a:r>
          </a:p>
          <a:p>
            <a:pPr algn="ctr"/>
            <a:r>
              <a:rPr lang="en-US" sz="1200"/>
              <a:t>Mfg &amp; distribution (2007) - $66M</a:t>
            </a:r>
          </a:p>
          <a:p>
            <a:pPr algn="ctr"/>
            <a:r>
              <a:rPr lang="en-US" sz="1200"/>
              <a:t>Mfg (2008) - $19M</a:t>
            </a:r>
          </a:p>
          <a:p>
            <a:pPr algn="ctr"/>
            <a:r>
              <a:rPr lang="en-US" sz="1200" i="1"/>
              <a:t>Warsaw</a:t>
            </a: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6257925" y="2505075"/>
            <a:ext cx="2128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Centrifuge mfg (2007) - $6M</a:t>
            </a:r>
          </a:p>
          <a:p>
            <a:pPr algn="ctr"/>
            <a:r>
              <a:rPr lang="en-US" sz="1200"/>
              <a:t>Business Ops (2009) - $11M</a:t>
            </a:r>
          </a:p>
          <a:p>
            <a:pPr algn="ctr"/>
            <a:r>
              <a:rPr lang="en-US" sz="1200"/>
              <a:t>Mfg (2010) - $18M</a:t>
            </a:r>
          </a:p>
          <a:p>
            <a:pPr algn="ctr"/>
            <a:r>
              <a:rPr lang="en-US" sz="1200" i="1"/>
              <a:t>Indianapolis</a:t>
            </a:r>
          </a:p>
        </p:txBody>
      </p:sp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1950" y="1690688"/>
            <a:ext cx="121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3656013" y="2505075"/>
            <a:ext cx="1514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Mfg (2006) - $21M</a:t>
            </a:r>
          </a:p>
          <a:p>
            <a:pPr algn="ctr"/>
            <a:r>
              <a:rPr lang="en-US" sz="1200"/>
              <a:t>R&amp;D (2010) - $28M</a:t>
            </a:r>
          </a:p>
          <a:p>
            <a:pPr algn="ctr"/>
            <a:r>
              <a:rPr lang="en-US" sz="1200" i="1"/>
              <a:t>Warsaw</a:t>
            </a:r>
          </a:p>
        </p:txBody>
      </p:sp>
      <p:pic>
        <p:nvPicPr>
          <p:cNvPr id="17419" name="Picture 25" descr="Biomet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6950" y="1885950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" descr="Dow AgroScien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348038"/>
            <a:ext cx="2381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4440238" y="4033838"/>
            <a:ext cx="2339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R&amp;D expansion (2010) - $343M</a:t>
            </a:r>
          </a:p>
          <a:p>
            <a:pPr algn="ctr"/>
            <a:r>
              <a:rPr lang="en-US" sz="1200" i="1"/>
              <a:t>Indianapolis</a:t>
            </a:r>
          </a:p>
        </p:txBody>
      </p:sp>
      <p:pic>
        <p:nvPicPr>
          <p:cNvPr id="17422" name="Picture 4" descr="Fort Wayne Metal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963" y="4800600"/>
            <a:ext cx="14319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9"/>
          <p:cNvSpPr txBox="1">
            <a:spLocks noChangeArrowheads="1"/>
          </p:cNvSpPr>
          <p:nvPr/>
        </p:nvSpPr>
        <p:spPr bwMode="auto">
          <a:xfrm>
            <a:off x="728663" y="5486400"/>
            <a:ext cx="1481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Mfg (2011) - $15M</a:t>
            </a:r>
          </a:p>
          <a:p>
            <a:pPr algn="ctr"/>
            <a:r>
              <a:rPr lang="en-US" sz="1200" i="1"/>
              <a:t>Columbia City</a:t>
            </a:r>
          </a:p>
        </p:txBody>
      </p:sp>
      <p:pic>
        <p:nvPicPr>
          <p:cNvPr id="17424" name="Picture 21" descr="http://spea.provocate.org/files/2011/06/Elanco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41738" y="4792663"/>
            <a:ext cx="1371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9"/>
          <p:cNvSpPr txBox="1">
            <a:spLocks noChangeArrowheads="1"/>
          </p:cNvSpPr>
          <p:nvPr/>
        </p:nvSpPr>
        <p:spPr bwMode="auto">
          <a:xfrm>
            <a:off x="3079750" y="5524500"/>
            <a:ext cx="2179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HQ Expansion (2012) - $14M</a:t>
            </a:r>
          </a:p>
          <a:p>
            <a:pPr algn="ctr"/>
            <a:r>
              <a:rPr lang="en-US" sz="1200" i="1"/>
              <a:t>Greenfield</a:t>
            </a:r>
          </a:p>
        </p:txBody>
      </p:sp>
      <p:sp>
        <p:nvSpPr>
          <p:cNvPr id="17426" name="Text Box 9"/>
          <p:cNvSpPr txBox="1">
            <a:spLocks noChangeArrowheads="1"/>
          </p:cNvSpPr>
          <p:nvPr/>
        </p:nvSpPr>
        <p:spPr bwMode="auto">
          <a:xfrm>
            <a:off x="6129338" y="5562600"/>
            <a:ext cx="226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HQ Expansion (2012) - $300M</a:t>
            </a:r>
          </a:p>
          <a:p>
            <a:pPr algn="ctr"/>
            <a:r>
              <a:rPr lang="en-US" sz="1200" i="1"/>
              <a:t>Indianapolis</a:t>
            </a:r>
          </a:p>
        </p:txBody>
      </p:sp>
      <p:pic>
        <p:nvPicPr>
          <p:cNvPr id="17427" name="Picture 23" descr="http://www.indianablood.org/Donors/BeInvolved/PublishingImages/Roche/roche%20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4876800"/>
            <a:ext cx="106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45C75"/>
                </a:solidFill>
                <a:latin typeface="Constantia" pitchFamily="18" charset="0"/>
              </a:rPr>
              <a:t>www.biocrossroads.com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7200" y="928688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Over 40 companies employ nearly 10,000 workers in biopharmaceutical  development and manufacturing in Indiana – with a number of CROs and CMOs supplementing Indiana’s vertically integrated companies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 l="16112" t="33778" r="16112" b="10222"/>
          <a:stretch>
            <a:fillRect/>
          </a:stretch>
        </p:blipFill>
        <p:spPr bwMode="auto">
          <a:xfrm>
            <a:off x="457200" y="1857375"/>
            <a:ext cx="8153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5C75"/>
                </a:solidFill>
              </a:rPr>
              <a:t>www.biocrossroads.com</a:t>
            </a:r>
          </a:p>
        </p:txBody>
      </p:sp>
      <p:pic>
        <p:nvPicPr>
          <p:cNvPr id="19459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975" y="1901825"/>
            <a:ext cx="23622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1143000"/>
            <a:ext cx="822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 algn="ctr">
              <a:spcBef>
                <a:spcPct val="35000"/>
              </a:spcBef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294063" y="2554288"/>
            <a:ext cx="2573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Contract formulation (2005) - $34M</a:t>
            </a:r>
          </a:p>
          <a:p>
            <a:pPr algn="ctr"/>
            <a:r>
              <a:rPr lang="en-US" sz="1200" i="1"/>
              <a:t>Bloomington</a:t>
            </a:r>
          </a:p>
        </p:txBody>
      </p:sp>
      <p:sp>
        <p:nvSpPr>
          <p:cNvPr id="19462" name="Rectangle 21"/>
          <p:cNvSpPr>
            <a:spLocks noChangeArrowheads="1"/>
          </p:cNvSpPr>
          <p:nvPr/>
        </p:nvSpPr>
        <p:spPr bwMode="auto">
          <a:xfrm>
            <a:off x="384175" y="2554288"/>
            <a:ext cx="289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Contract biotech mfg (2005) - $70M*</a:t>
            </a:r>
          </a:p>
          <a:p>
            <a:pPr algn="ctr"/>
            <a:r>
              <a:rPr lang="en-US" sz="1200"/>
              <a:t>Parenteral Fill/Finish (2008) - $80M*</a:t>
            </a:r>
          </a:p>
          <a:p>
            <a:pPr algn="ctr"/>
            <a:r>
              <a:rPr lang="en-US" sz="1200" i="1"/>
              <a:t>Bloomington</a:t>
            </a:r>
          </a:p>
        </p:txBody>
      </p:sp>
      <p:pic>
        <p:nvPicPr>
          <p:cNvPr id="19463" name="Picture 18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950" y="1606550"/>
            <a:ext cx="1143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9" descr="Covan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3429000"/>
            <a:ext cx="1828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34988" y="4065588"/>
            <a:ext cx="2894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Preclinical development (2008) - $126M</a:t>
            </a:r>
          </a:p>
          <a:p>
            <a:pPr algn="ctr"/>
            <a:r>
              <a:rPr lang="en-US" sz="1200"/>
              <a:t>Labs / Data Center (2012) - $150M</a:t>
            </a:r>
          </a:p>
          <a:p>
            <a:pPr algn="ctr"/>
            <a:r>
              <a:rPr lang="en-US" sz="1200" i="1"/>
              <a:t>Greenfield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6124575" y="4051300"/>
            <a:ext cx="225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Sample logistics (2009) - $6M </a:t>
            </a:r>
          </a:p>
          <a:p>
            <a:pPr algn="ctr"/>
            <a:r>
              <a:rPr lang="en-US" sz="1200" i="1"/>
              <a:t>Indianapolis</a:t>
            </a:r>
          </a:p>
        </p:txBody>
      </p:sp>
      <p:pic>
        <p:nvPicPr>
          <p:cNvPr id="19467" name="Picture 6" descr="logo_biostorage_mai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9675" y="34290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6343650" y="2554288"/>
            <a:ext cx="181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OTC Mfg (2007) - $60M</a:t>
            </a:r>
          </a:p>
          <a:p>
            <a:pPr algn="ctr"/>
            <a:r>
              <a:rPr lang="en-US" sz="1200" i="1"/>
              <a:t>Portage</a:t>
            </a:r>
          </a:p>
        </p:txBody>
      </p:sp>
      <p:pic>
        <p:nvPicPr>
          <p:cNvPr id="19469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5575" y="183197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Rectangle 8"/>
          <p:cNvSpPr>
            <a:spLocks noChangeArrowheads="1"/>
          </p:cNvSpPr>
          <p:nvPr/>
        </p:nvSpPr>
        <p:spPr bwMode="auto">
          <a:xfrm>
            <a:off x="420688" y="677863"/>
            <a:ext cx="838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Contract drug development providers are expanding in Indiana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Selected Expansions (2005-2012)</a:t>
            </a:r>
          </a:p>
        </p:txBody>
      </p:sp>
      <p:pic>
        <p:nvPicPr>
          <p:cNvPr id="19471" name="Picture 2"/>
          <p:cNvPicPr>
            <a:picLocks noChangeAspect="1" noChangeArrowheads="1"/>
          </p:cNvPicPr>
          <p:nvPr/>
        </p:nvPicPr>
        <p:blipFill>
          <a:blip r:embed="rId11" cstate="print"/>
          <a:srcRect l="22221" t="9778" r="66112" b="77779"/>
          <a:stretch>
            <a:fillRect/>
          </a:stretch>
        </p:blipFill>
        <p:spPr bwMode="auto">
          <a:xfrm>
            <a:off x="4067175" y="33528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Rectangle 21"/>
          <p:cNvSpPr>
            <a:spLocks noChangeArrowheads="1"/>
          </p:cNvSpPr>
          <p:nvPr/>
        </p:nvSpPr>
        <p:spPr bwMode="auto">
          <a:xfrm>
            <a:off x="3124200" y="4067175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Solid dose mfg (2008) - $12M</a:t>
            </a:r>
          </a:p>
          <a:p>
            <a:pPr algn="ctr"/>
            <a:r>
              <a:rPr lang="en-US" sz="1200"/>
              <a:t>Solid dose mfg (2011) - $34M</a:t>
            </a:r>
          </a:p>
          <a:p>
            <a:pPr algn="ctr"/>
            <a:r>
              <a:rPr lang="en-US" sz="1200" i="1"/>
              <a:t>Seymour</a:t>
            </a:r>
          </a:p>
        </p:txBody>
      </p:sp>
      <p:pic>
        <p:nvPicPr>
          <p:cNvPr id="19473" name="Picture 5"/>
          <p:cNvPicPr>
            <a:picLocks noChangeAspect="1" noChangeArrowheads="1"/>
          </p:cNvPicPr>
          <p:nvPr/>
        </p:nvPicPr>
        <p:blipFill>
          <a:blip r:embed="rId12" cstate="print"/>
          <a:srcRect t="-13158" r="53822"/>
          <a:stretch>
            <a:fillRect/>
          </a:stretch>
        </p:blipFill>
        <p:spPr bwMode="auto">
          <a:xfrm>
            <a:off x="3954463" y="4941888"/>
            <a:ext cx="1438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8"/>
          <p:cNvSpPr txBox="1">
            <a:spLocks noChangeArrowheads="1"/>
          </p:cNvSpPr>
          <p:nvPr/>
        </p:nvSpPr>
        <p:spPr bwMode="auto">
          <a:xfrm>
            <a:off x="3230563" y="5486400"/>
            <a:ext cx="2713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Preclinical development (2011) - $6M</a:t>
            </a:r>
            <a:endParaRPr lang="en-US" sz="1200" i="1"/>
          </a:p>
          <a:p>
            <a:pPr algn="ctr"/>
            <a:r>
              <a:rPr lang="en-US" sz="1200" i="1"/>
              <a:t>Indianapolis</a:t>
            </a:r>
          </a:p>
        </p:txBody>
      </p:sp>
      <p:pic>
        <p:nvPicPr>
          <p:cNvPr id="19475" name="Picture 20"/>
          <p:cNvPicPr>
            <a:picLocks noChangeAspect="1" noChangeArrowheads="1"/>
          </p:cNvPicPr>
          <p:nvPr/>
        </p:nvPicPr>
        <p:blipFill>
          <a:blip r:embed="rId13" cstate="print"/>
          <a:srcRect l="21153" t="11282" r="64423" b="73846"/>
          <a:stretch>
            <a:fillRect/>
          </a:stretch>
        </p:blipFill>
        <p:spPr bwMode="auto">
          <a:xfrm>
            <a:off x="6915150" y="4857750"/>
            <a:ext cx="857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Text Box 8"/>
          <p:cNvSpPr txBox="1">
            <a:spLocks noChangeArrowheads="1"/>
          </p:cNvSpPr>
          <p:nvPr/>
        </p:nvSpPr>
        <p:spPr bwMode="auto">
          <a:xfrm>
            <a:off x="6294438" y="5486400"/>
            <a:ext cx="207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Contract Mfg (2012) - $85M</a:t>
            </a:r>
            <a:endParaRPr lang="en-US" sz="1200" i="1"/>
          </a:p>
          <a:p>
            <a:pPr algn="ctr"/>
            <a:r>
              <a:rPr lang="en-US" sz="1200" i="1"/>
              <a:t>Terre Haute</a:t>
            </a:r>
          </a:p>
        </p:txBody>
      </p:sp>
      <p:sp>
        <p:nvSpPr>
          <p:cNvPr id="19477" name="Text Box 6"/>
          <p:cNvSpPr txBox="1">
            <a:spLocks noChangeArrowheads="1"/>
          </p:cNvSpPr>
          <p:nvPr/>
        </p:nvSpPr>
        <p:spPr bwMode="auto">
          <a:xfrm>
            <a:off x="1100138" y="5486400"/>
            <a:ext cx="14335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/>
              <a:t>Contract Mfg (2010)</a:t>
            </a:r>
          </a:p>
          <a:p>
            <a:pPr algn="ctr"/>
            <a:r>
              <a:rPr lang="en-US" sz="1100" i="1"/>
              <a:t>West Lafayette</a:t>
            </a:r>
          </a:p>
        </p:txBody>
      </p:sp>
      <p:pic>
        <p:nvPicPr>
          <p:cNvPr id="19478" name="Picture 7" descr="Evonik Industri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85838" y="5014913"/>
            <a:ext cx="1600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9" name="Rectangle 27"/>
          <p:cNvSpPr>
            <a:spLocks noChangeArrowheads="1"/>
          </p:cNvSpPr>
          <p:nvPr/>
        </p:nvSpPr>
        <p:spPr bwMode="auto">
          <a:xfrm>
            <a:off x="65088" y="6200775"/>
            <a:ext cx="505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*Detailed facility description available at </a:t>
            </a:r>
            <a:r>
              <a:rPr lang="en-US" sz="1000" i="1">
                <a:hlinkClick r:id="rId15"/>
              </a:rPr>
              <a:t>www.pharmaceutical-technology.com/projects</a:t>
            </a:r>
            <a:endParaRPr lang="en-US" sz="1000" i="1"/>
          </a:p>
          <a:p>
            <a:endParaRPr lang="en-US" sz="1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848600" cy="10366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What is BioCrossroads?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229600" cy="457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BioCrossroads is Indiana’s initiative to build on our</a:t>
            </a:r>
          </a:p>
          <a:p>
            <a:pPr marL="0" indent="0" algn="ctr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 life sciences strengths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52400" y="2667000"/>
            <a:ext cx="1981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CC"/>
                </a:solidFill>
              </a:rPr>
              <a:t>WE INVEST</a:t>
            </a:r>
            <a:r>
              <a:rPr lang="en-US" sz="1200" b="1"/>
              <a:t>: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By launching and investing in new life sciences enterprises</a:t>
            </a:r>
          </a:p>
          <a:p>
            <a:pPr>
              <a:spcBef>
                <a:spcPct val="50000"/>
              </a:spcBef>
            </a:pPr>
            <a:endParaRPr lang="en-US" sz="1200" i="1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239000" y="2743200"/>
            <a:ext cx="1905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CC"/>
                </a:solidFill>
              </a:rPr>
              <a:t>WE CONNECT</a:t>
            </a:r>
            <a:r>
              <a:rPr lang="en-US" sz="1200" b="1"/>
              <a:t>:</a:t>
            </a:r>
          </a:p>
          <a:p>
            <a:pPr>
              <a:spcBef>
                <a:spcPct val="50000"/>
              </a:spcBef>
            </a:pPr>
            <a:r>
              <a:rPr lang="en-US" sz="1100" b="1"/>
              <a:t>By partnering with Indiana’s life sciences research institutions, corporations, philanthropic organizations and state government to build new opportunities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1752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CC"/>
                </a:solidFill>
              </a:rPr>
              <a:t>WE EDUCATE</a:t>
            </a:r>
            <a:r>
              <a:rPr lang="en-US" sz="1200" b="1"/>
              <a:t>: 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By expanding science and math education in grades K-12 and higher learning institutions</a:t>
            </a:r>
            <a:endParaRPr lang="en-US" sz="1200" i="1"/>
          </a:p>
        </p:txBody>
      </p:sp>
      <p:pic>
        <p:nvPicPr>
          <p:cNvPr id="20487" name="Picture 8" descr="testtu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90800"/>
            <a:ext cx="538321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7162800" y="48006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CC"/>
                </a:solidFill>
              </a:rPr>
              <a:t>WE SPREAD THE WORD: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By marketing Indiana’s life sciences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1371600" y="563563"/>
            <a:ext cx="107442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</a:t>
            </a:r>
            <a:r>
              <a:rPr lang="en-US" sz="3200" b="1" dirty="0">
                <a:solidFill>
                  <a:schemeClr val="accent2"/>
                </a:solidFill>
              </a:rPr>
              <a:t>How </a:t>
            </a:r>
            <a:r>
              <a:rPr lang="en-US" sz="3200" b="1" dirty="0" err="1">
                <a:solidFill>
                  <a:schemeClr val="accent2"/>
                </a:solidFill>
              </a:rPr>
              <a:t>BioCrossroads</a:t>
            </a:r>
            <a:r>
              <a:rPr lang="en-US" sz="3200" b="1" dirty="0">
                <a:solidFill>
                  <a:schemeClr val="accent2"/>
                </a:solidFill>
              </a:rPr>
              <a:t> Works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1000" y="15240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0099FF"/>
                </a:solidFill>
              </a:rPr>
              <a:t>WE INVEST </a:t>
            </a:r>
            <a:r>
              <a:rPr lang="en-US"/>
              <a:t>by organizing and fundraising to build our own venture capital funds to provide money for new companies: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1"/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b="1"/>
              <a:t>Indiana Future Fund </a:t>
            </a:r>
            <a:r>
              <a:rPr lang="en-US"/>
              <a:t>– a </a:t>
            </a:r>
            <a:r>
              <a:rPr lang="en-US" b="1"/>
              <a:t>$73 million </a:t>
            </a:r>
            <a:r>
              <a:rPr lang="en-US"/>
              <a:t>venture capital fund-of-funds (managed by Credit Suisse, with 10  Indiana institutional investors) for early-stage life sciences investments; this fund started things off in 2003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b="1"/>
              <a:t>Indiana Seed Fund I</a:t>
            </a:r>
            <a:r>
              <a:rPr lang="en-US"/>
              <a:t> – a </a:t>
            </a:r>
            <a:r>
              <a:rPr lang="en-US" b="1"/>
              <a:t>$6 million </a:t>
            </a:r>
            <a:r>
              <a:rPr lang="en-US"/>
              <a:t>“pre-venture” fund (managed by BioCrossroads) organized in 2005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b="1">
                <a:cs typeface="Arial" charset="0"/>
              </a:rPr>
              <a:t>INext Fund </a:t>
            </a:r>
            <a:r>
              <a:rPr lang="en-US">
                <a:cs typeface="Arial" charset="0"/>
              </a:rPr>
              <a:t>– a </a:t>
            </a:r>
            <a:r>
              <a:rPr lang="en-US" b="1">
                <a:cs typeface="Arial" charset="0"/>
              </a:rPr>
              <a:t>$58 million </a:t>
            </a:r>
            <a:r>
              <a:rPr lang="en-US">
                <a:cs typeface="Arial" charset="0"/>
              </a:rPr>
              <a:t>venture capital fund-of-funds (managed by Credit Suisse, with 6 Indiana institutional investors) raised as a follow-on fund to the Indiana Future Fund in 2009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b="1"/>
              <a:t>Indiana Seed Fund II </a:t>
            </a:r>
            <a:r>
              <a:rPr lang="en-US"/>
              <a:t>– an </a:t>
            </a:r>
            <a:r>
              <a:rPr lang="en-US" b="1"/>
              <a:t>$8 million </a:t>
            </a:r>
            <a:r>
              <a:rPr lang="en-US"/>
              <a:t>“pre-venture” fund (managed by BioCrossroads)  organized in April 2012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503238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Beyond our investments, BioCrossroads has now supported more than 300 start-up companies and collaborations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304800" y="2209800"/>
            <a:ext cx="8458200" cy="3581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 help these enterprises by –</a:t>
            </a:r>
          </a:p>
          <a:p>
            <a:pPr lvl="1">
              <a:buFont typeface="Arial" charset="0"/>
              <a:buChar char="•"/>
            </a:pPr>
            <a:endParaRPr lang="en-US" smtClean="0">
              <a:ea typeface="ＭＳ Ｐゴシック" pitchFamily="34" charset="-128"/>
            </a:endParaRPr>
          </a:p>
          <a:p>
            <a:pPr lvl="1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Connecting them with industry partners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Providing basic business planning guidance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Advising on patent and IP strategies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Opening connections to sources for further commercial development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Linking with additional funding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How BioCrossroads Works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228600" y="1219200"/>
            <a:ext cx="6858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/>
              <a:t>	</a:t>
            </a:r>
            <a:r>
              <a:rPr lang="en-US" b="1" dirty="0">
                <a:solidFill>
                  <a:srgbClr val="0099FF"/>
                </a:solidFill>
              </a:rPr>
              <a:t>WE CONNECT </a:t>
            </a:r>
            <a:r>
              <a:rPr lang="en-US" dirty="0"/>
              <a:t>by creating and branding new and financially self-sustaining life sciences enterprises: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/>
              <a:t>IHIE</a:t>
            </a:r>
            <a:r>
              <a:rPr lang="en-US" sz="1600" dirty="0"/>
              <a:t> – Indiana Health Information Exchange, Inc., a non-profit corporation advancing a national, revenue-based model for the secure sharing of clinical information among healthcare patients, providers and other healthcare entities</a:t>
            </a:r>
            <a:r>
              <a:rPr lang="en-US" sz="1600" b="1" dirty="0"/>
              <a:t>.  </a:t>
            </a:r>
            <a:r>
              <a:rPr lang="en-US" sz="1600" dirty="0" smtClean="0"/>
              <a:t>Known as the largest and most advanced health information exchange in the U.S.</a:t>
            </a:r>
            <a:endParaRPr lang="en-US" sz="16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600" b="1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/>
              <a:t>Fairbanks Institute for Healthy Communities </a:t>
            </a:r>
            <a:r>
              <a:rPr lang="en-US" sz="1600" dirty="0"/>
              <a:t>– a non-profit enterprise utilizing Indiana’s vast clinical resources to gather comprehensive patient clinical and biological information for the prediction, prevention and treatment of disease.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600" b="1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/>
              <a:t>BioCrossroadsLINX</a:t>
            </a:r>
            <a:r>
              <a:rPr lang="en-US" sz="1600" dirty="0"/>
              <a:t> – a related non-profit organization specifically focused on advancing Indiana's strengths in drug development and </a:t>
            </a:r>
            <a:r>
              <a:rPr lang="en-US" sz="1600" dirty="0" smtClean="0"/>
              <a:t>manufacturing.</a:t>
            </a:r>
            <a:endParaRPr lang="en-US" sz="16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200" dirty="0"/>
          </a:p>
        </p:txBody>
      </p:sp>
      <p:pic>
        <p:nvPicPr>
          <p:cNvPr id="19460" name="Picture 4" descr="img_IH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14600"/>
            <a:ext cx="1906588" cy="762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9461" name="Picture 5" descr="img_fairbank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114800"/>
            <a:ext cx="1687513" cy="685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9462" name="Picture 7" descr="BioCrossroadsLINX Logo Final woTag H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563880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accent2"/>
                </a:solidFill>
                <a:ea typeface="ＭＳ Ｐゴシック" pitchFamily="34" charset="-128"/>
              </a:rPr>
              <a:t>How BioCrossroads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781800" cy="4602163"/>
          </a:xfrm>
        </p:spPr>
        <p:txBody>
          <a:bodyPr/>
          <a:lstStyle/>
          <a:p>
            <a:pPr marL="0" indent="0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99FF"/>
                </a:solidFill>
              </a:rPr>
              <a:t>WE CONNECT </a:t>
            </a:r>
            <a:r>
              <a:rPr lang="en-US" sz="1600" dirty="0" smtClean="0"/>
              <a:t>by creating and branding new and financially self-sustaining life sciences enterprises: </a:t>
            </a:r>
          </a:p>
          <a:p>
            <a:pPr>
              <a:lnSpc>
                <a:spcPct val="90000"/>
              </a:lnSpc>
              <a:defRPr/>
            </a:pPr>
            <a:endParaRPr lang="en-US" sz="16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/>
              <a:t>Datalys Center for Sports Injury Research &amp; Prevention </a:t>
            </a:r>
            <a:r>
              <a:rPr lang="en-US" sz="1600" b="0" dirty="0" smtClean="0"/>
              <a:t>–  a national non-profit providing research and surveillance services to sports and health organizations.</a:t>
            </a:r>
          </a:p>
          <a:p>
            <a:pPr lvl="1">
              <a:lnSpc>
                <a:spcPct val="90000"/>
              </a:lnSpc>
              <a:defRPr/>
            </a:pPr>
            <a:endParaRPr lang="en-US" sz="16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/>
              <a:t>OrthoWorx </a:t>
            </a:r>
            <a:r>
              <a:rPr lang="en-US" sz="1600" b="0" dirty="0" smtClean="0"/>
              <a:t>– a Warsaw-based, industry, community and educational non-profit initiative to advance and support growth and innovation within northern Indiana's uniquely concentrated, globally significant orthopedics device sector.</a:t>
            </a:r>
          </a:p>
          <a:p>
            <a:pPr lvl="1">
              <a:lnSpc>
                <a:spcPct val="90000"/>
              </a:lnSpc>
              <a:defRPr/>
            </a:pPr>
            <a:endParaRPr lang="en-US" sz="16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/>
              <a:t>ExibHIT Indiana </a:t>
            </a:r>
            <a:r>
              <a:rPr lang="en-US" sz="1600" b="0" dirty="0" smtClean="0"/>
              <a:t>(Expanding Indiana’s Breakthroughs in Health Information Technology) – a branding initiative focused on advancing the development and effective use of HIT within Indiana and across the U.S.  To date, and with BioCrossroads’ direct facilitation, Indiana and Indiana-based organizations have received over $50 million in federal ARRA funds to advance Indiana HIT.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057400"/>
            <a:ext cx="1989138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Orthoworx-corp-tag_300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81400"/>
            <a:ext cx="1981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725" y="5257800"/>
            <a:ext cx="22002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4"/>
          <p:cNvSpPr>
            <a:spLocks noGrp="1"/>
          </p:cNvSpPr>
          <p:nvPr>
            <p:ph type="body" idx="1"/>
          </p:nvPr>
        </p:nvSpPr>
        <p:spPr>
          <a:xfrm>
            <a:off x="838200" y="3025775"/>
            <a:ext cx="7696200" cy="1524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“Though every state wants to be a hub for life sciences, Indiana really is one...  Life sciences accounted for 23% of all [Indiana] job growth from 2001 to 2007.”</a:t>
            </a:r>
          </a:p>
          <a:p>
            <a:r>
              <a:rPr lang="en-US" smtClean="0">
                <a:ea typeface="ＭＳ Ｐゴシック" pitchFamily="34" charset="-128"/>
              </a:rPr>
              <a:t>	 </a:t>
            </a:r>
          </a:p>
          <a:p>
            <a:r>
              <a:rPr lang="en-US" u="sng" smtClean="0">
                <a:ea typeface="ＭＳ Ｐゴシック" pitchFamily="34" charset="-128"/>
              </a:rPr>
              <a:t>The Economist</a:t>
            </a:r>
            <a:r>
              <a:rPr lang="en-US" smtClean="0">
                <a:ea typeface="ＭＳ Ｐゴシック" pitchFamily="34" charset="-128"/>
              </a:rPr>
              <a:t>, June 4, 2009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143000"/>
            <a:ext cx="35814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How BioCrossroads Works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5240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/>
              <a:t>Talent Recruitment and Retention: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/>
              <a:t>To connect young professionals 21-40 years old in the Indianapolis area and facilitate community engagement, </a:t>
            </a:r>
            <a:r>
              <a:rPr lang="en-US" sz="1600" dirty="0">
                <a:solidFill>
                  <a:srgbClr val="0099FF"/>
                </a:solidFill>
              </a:rPr>
              <a:t>BioCrossroads </a:t>
            </a:r>
            <a:r>
              <a:rPr lang="en-US" sz="1600" dirty="0"/>
              <a:t>formed </a:t>
            </a:r>
            <a:r>
              <a:rPr lang="en-US" sz="1600" dirty="0" err="1">
                <a:solidFill>
                  <a:srgbClr val="00B050"/>
                </a:solidFill>
              </a:rPr>
              <a:t>IndyHub</a:t>
            </a:r>
            <a:r>
              <a:rPr lang="en-US" sz="1600" dirty="0"/>
              <a:t> in 2005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 smtClean="0"/>
              <a:t>Training </a:t>
            </a:r>
            <a:r>
              <a:rPr lang="en-US" sz="1600" b="1" dirty="0"/>
              <a:t>and Workforce Development: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dirty="0"/>
              <a:t>To respond to training needs -- e.g. developing the Biotech Associate’s degree and market-demanded, specialized orthopedics training programs at Ivy </a:t>
            </a:r>
            <a:r>
              <a:rPr lang="en-US" sz="1600" dirty="0" smtClean="0"/>
              <a:t>Tech; Post-Baccalaureate Education report (Nov. 2012)</a:t>
            </a:r>
            <a:endParaRPr lang="en-US" sz="16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smtClean="0"/>
              <a:t>Improving </a:t>
            </a:r>
            <a:r>
              <a:rPr lang="en-US" sz="1600" b="1" dirty="0"/>
              <a:t>K-12 Science and Math Education: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dirty="0"/>
              <a:t>To provide the skilled workforce for STEM businesses, in 2006 </a:t>
            </a:r>
            <a:r>
              <a:rPr lang="en-US" sz="1600" dirty="0">
                <a:solidFill>
                  <a:srgbClr val="0099FF"/>
                </a:solidFill>
              </a:rPr>
              <a:t>BioCrossroads </a:t>
            </a:r>
            <a:r>
              <a:rPr lang="en-US" sz="1600" dirty="0"/>
              <a:t>formed the </a:t>
            </a:r>
            <a:r>
              <a:rPr lang="en-US" sz="1600" dirty="0">
                <a:solidFill>
                  <a:srgbClr val="FFC000"/>
                </a:solidFill>
              </a:rPr>
              <a:t>I-STEM</a:t>
            </a:r>
            <a:r>
              <a:rPr lang="en-US" sz="1600" dirty="0"/>
              <a:t>  Resource Network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endParaRPr lang="en-US" sz="1600" dirty="0"/>
          </a:p>
        </p:txBody>
      </p:sp>
      <p:pic>
        <p:nvPicPr>
          <p:cNvPr id="22532" name="Picture 9" descr="istem_logo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495800"/>
            <a:ext cx="17494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indyhub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905000"/>
            <a:ext cx="12255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381000" y="12192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228600" y="11430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99FF"/>
                </a:solidFill>
              </a:rPr>
              <a:t>WE EDUCATE </a:t>
            </a:r>
            <a:r>
              <a:rPr lang="en-US" b="1"/>
              <a:t>through responding to the industry’s human capital needs: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4925" y="609600"/>
            <a:ext cx="876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  How BioCrossroads Works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-228600" y="16002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sz="1600" b="1"/>
              <a:t>	</a:t>
            </a:r>
            <a:r>
              <a:rPr lang="en-US" sz="1600" b="1">
                <a:solidFill>
                  <a:srgbClr val="0099FF"/>
                </a:solidFill>
              </a:rPr>
              <a:t>WE SPREAD THE WORD </a:t>
            </a:r>
            <a:r>
              <a:rPr lang="en-US" sz="1600" b="1"/>
              <a:t>by building awareness and marketing Indiana’s life sciences industry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endParaRPr lang="en-US" sz="1400"/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r>
              <a:rPr lang="en-US" sz="1400"/>
              <a:t>BioCrossroads provides the public profile for the life sciences as a leading economic sector in the state of Indiana.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r>
              <a:rPr lang="en-US" sz="1400"/>
              <a:t>Representatives are quoted frequently in local and national publications and serve as speakers at regional and national life sciences conferences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r>
              <a:rPr lang="en-US" sz="1400"/>
              <a:t>BioCrossroads.com gets more than 230 hits per day and visitors spend more than 3 minutes on the site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r>
              <a:rPr lang="en-US" sz="1400"/>
              <a:t>BioCrossroadsLINX.com serves as a national resource for information on Indiana’s contract services providers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</a:pPr>
            <a:endParaRPr lang="en-US" sz="160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219392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962400"/>
            <a:ext cx="3373438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762000"/>
          </a:xfrm>
        </p:spPr>
        <p:txBody>
          <a:bodyPr/>
          <a:lstStyle/>
          <a:p>
            <a:pPr algn="l"/>
            <a:r>
              <a:rPr lang="en-US" sz="2400" smtClean="0">
                <a:solidFill>
                  <a:schemeClr val="accent2"/>
                </a:solidFill>
                <a:ea typeface="ＭＳ Ｐゴシック" pitchFamily="34" charset="-128"/>
              </a:rPr>
              <a:t>AND WE DELIVER:  Since 2003, BioCrossroads has -- 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 b="0" dirty="0" smtClean="0">
                <a:ea typeface="ＭＳ Ｐゴシック" pitchFamily="34" charset="-128"/>
              </a:rPr>
              <a:t>Directly raised over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$300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million </a:t>
            </a:r>
            <a:r>
              <a:rPr lang="en-US" sz="1800" dirty="0" smtClean="0">
                <a:ea typeface="ＭＳ Ｐゴシック" pitchFamily="34" charset="-128"/>
              </a:rPr>
              <a:t>(and counting) </a:t>
            </a:r>
            <a:r>
              <a:rPr lang="en-US" sz="1800" b="0" dirty="0" smtClean="0">
                <a:ea typeface="ＭＳ Ｐゴシック" pitchFamily="34" charset="-128"/>
              </a:rPr>
              <a:t>of market capital and philanthropic funding to identify and pursue promising new Indiana life sciences opportunities</a:t>
            </a:r>
          </a:p>
          <a:p>
            <a:pPr>
              <a:buFontTx/>
              <a:buChar char="•"/>
            </a:pPr>
            <a:r>
              <a:rPr lang="en-US" sz="1800" b="0" dirty="0" smtClean="0">
                <a:ea typeface="ＭＳ Ｐゴシック" pitchFamily="34" charset="-128"/>
              </a:rPr>
              <a:t>Organized two life sciences venture capital funds – the </a:t>
            </a:r>
            <a:r>
              <a:rPr lang="en-US" sz="1800" dirty="0" smtClean="0">
                <a:ea typeface="ＭＳ Ｐゴシック" pitchFamily="34" charset="-128"/>
              </a:rPr>
              <a:t>Indiana Future Fund </a:t>
            </a:r>
            <a:r>
              <a:rPr lang="en-US" sz="1800" b="0" dirty="0" smtClean="0">
                <a:ea typeface="ＭＳ Ｐゴシック" pitchFamily="34" charset="-128"/>
              </a:rPr>
              <a:t>and the </a:t>
            </a:r>
            <a:r>
              <a:rPr lang="en-US" sz="1800" dirty="0" smtClean="0">
                <a:ea typeface="ＭＳ Ｐゴシック" pitchFamily="34" charset="-128"/>
              </a:rPr>
              <a:t>INext Fund </a:t>
            </a:r>
            <a:r>
              <a:rPr lang="en-US" sz="1800" b="0" dirty="0" smtClean="0">
                <a:ea typeface="ＭＳ Ｐゴシック" pitchFamily="34" charset="-128"/>
              </a:rPr>
              <a:t>– and organized and actively managed the </a:t>
            </a:r>
            <a:r>
              <a:rPr lang="en-US" sz="1800" dirty="0" smtClean="0">
                <a:ea typeface="ＭＳ Ｐゴシック" pitchFamily="34" charset="-128"/>
              </a:rPr>
              <a:t>Indiana Seed Fund and Indiana Enterprise Fund; currently manage the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Indiana Seed Fund II</a:t>
            </a:r>
            <a:endParaRPr lang="en-US" sz="1800" b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US" sz="1800" b="0" dirty="0" smtClean="0">
                <a:ea typeface="ＭＳ Ｐゴシック" pitchFamily="34" charset="-128"/>
              </a:rPr>
              <a:t>Brought venture capital investment from these </a:t>
            </a:r>
            <a:r>
              <a:rPr lang="en-US" sz="1800" dirty="0" smtClean="0">
                <a:ea typeface="ＭＳ Ｐゴシック" pitchFamily="34" charset="-128"/>
              </a:rPr>
              <a:t>four</a:t>
            </a:r>
            <a:r>
              <a:rPr lang="en-US" sz="1800" b="0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funds</a:t>
            </a:r>
            <a:r>
              <a:rPr lang="en-US" sz="1800" b="0" dirty="0" smtClean="0">
                <a:ea typeface="ＭＳ Ｐゴシック" pitchFamily="34" charset="-128"/>
              </a:rPr>
              <a:t> to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28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start-up </a:t>
            </a:r>
            <a:r>
              <a:rPr lang="en-US" sz="1800" b="0" dirty="0" smtClean="0">
                <a:ea typeface="ＭＳ Ｐゴシック" pitchFamily="34" charset="-128"/>
              </a:rPr>
              <a:t>Indiana life sciences companies</a:t>
            </a:r>
          </a:p>
          <a:p>
            <a:pPr>
              <a:buFontTx/>
              <a:buChar char="•"/>
            </a:pPr>
            <a:r>
              <a:rPr lang="en-US" sz="1800" b="0" dirty="0" smtClean="0">
                <a:ea typeface="ＭＳ Ｐゴシック" pitchFamily="34" charset="-128"/>
              </a:rPr>
              <a:t>Attracted </a:t>
            </a:r>
            <a:r>
              <a:rPr lang="en-US" sz="1800" dirty="0" smtClean="0">
                <a:ea typeface="ＭＳ Ｐゴシック" pitchFamily="34" charset="-128"/>
              </a:rPr>
              <a:t>over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$395</a:t>
            </a:r>
            <a:r>
              <a:rPr lang="en-US" sz="1800" dirty="0" smtClean="0">
                <a:ea typeface="ＭＳ Ｐゴシック" pitchFamily="34" charset="-128"/>
              </a:rPr>
              <a:t> million </a:t>
            </a:r>
            <a:r>
              <a:rPr lang="en-US" sz="1800" b="0" dirty="0" smtClean="0">
                <a:ea typeface="ＭＳ Ｐゴシック" pitchFamily="34" charset="-128"/>
              </a:rPr>
              <a:t>of additional outside venture capital to join our Indiana funds and companies</a:t>
            </a:r>
          </a:p>
          <a:p>
            <a:pPr>
              <a:buFontTx/>
              <a:buChar char="•"/>
            </a:pPr>
            <a:r>
              <a:rPr lang="en-US" sz="1800" b="0" dirty="0" smtClean="0">
                <a:ea typeface="ＭＳ Ｐゴシック" pitchFamily="34" charset="-128"/>
              </a:rPr>
              <a:t>Formed </a:t>
            </a:r>
            <a:r>
              <a:rPr lang="en-US" sz="1800" dirty="0" smtClean="0">
                <a:ea typeface="ＭＳ Ｐゴシック" pitchFamily="34" charset="-128"/>
              </a:rPr>
              <a:t>8 new sustainable enterprises </a:t>
            </a:r>
            <a:r>
              <a:rPr lang="en-US" sz="1800" b="0" dirty="0" smtClean="0">
                <a:ea typeface="ＭＳ Ｐゴシック" pitchFamily="34" charset="-128"/>
              </a:rPr>
              <a:t>(e.g., Fairbanks Institute for Healthy Communities, IHIE, </a:t>
            </a:r>
            <a:r>
              <a:rPr lang="en-US" sz="1800" b="0" dirty="0" err="1" smtClean="0">
                <a:ea typeface="ＭＳ Ｐゴシック" pitchFamily="34" charset="-128"/>
              </a:rPr>
              <a:t>OrthoWorx</a:t>
            </a:r>
            <a:r>
              <a:rPr lang="en-US" sz="1800" b="0" dirty="0" smtClean="0">
                <a:ea typeface="ＭＳ Ｐゴシック" pitchFamily="34" charset="-128"/>
              </a:rPr>
              <a:t>) to advance signature Indiana life sciences strengths (and resulting so far in a collective total of more than </a:t>
            </a:r>
            <a:r>
              <a:rPr lang="en-US" sz="1800" dirty="0" smtClean="0">
                <a:ea typeface="ＭＳ Ｐゴシック" pitchFamily="34" charset="-128"/>
              </a:rPr>
              <a:t>100 new jobs</a:t>
            </a:r>
            <a:r>
              <a:rPr lang="en-US" sz="1800" b="0" dirty="0" smtClean="0">
                <a:ea typeface="ＭＳ Ｐゴシック" pitchFamily="34" charset="-128"/>
              </a:rPr>
              <a:t>) </a:t>
            </a:r>
          </a:p>
          <a:p>
            <a:pPr>
              <a:buFontTx/>
              <a:buChar char="•"/>
            </a:pPr>
            <a:r>
              <a:rPr lang="en-US" sz="1800" b="0" dirty="0" smtClean="0">
                <a:ea typeface="ＭＳ Ｐゴシック" pitchFamily="34" charset="-128"/>
              </a:rPr>
              <a:t>Significantly assisted in the attraction of over </a:t>
            </a:r>
            <a:r>
              <a:rPr lang="en-US" sz="1800" dirty="0" smtClean="0">
                <a:ea typeface="ＭＳ Ｐゴシック" pitchFamily="34" charset="-128"/>
              </a:rPr>
              <a:t>3,000</a:t>
            </a:r>
            <a:r>
              <a:rPr lang="en-US" sz="1800" b="0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new jobs </a:t>
            </a:r>
            <a:r>
              <a:rPr lang="en-US" sz="1800" b="0" dirty="0" smtClean="0">
                <a:ea typeface="ＭＳ Ｐゴシック" pitchFamily="34" charset="-128"/>
              </a:rPr>
              <a:t>in existing life sciences companies expanding or consolidating operations in Indiana</a:t>
            </a:r>
          </a:p>
          <a:p>
            <a:pPr>
              <a:buFontTx/>
              <a:buChar char="•"/>
            </a:pPr>
            <a:r>
              <a:rPr lang="en-US" sz="1800" b="0" dirty="0" smtClean="0">
                <a:ea typeface="ＭＳ Ｐゴシック" pitchFamily="34" charset="-128"/>
              </a:rPr>
              <a:t>Elevated Indiana’s visibility on the national map of </a:t>
            </a:r>
            <a:r>
              <a:rPr lang="en-US" sz="1800" dirty="0" smtClean="0">
                <a:ea typeface="ＭＳ Ｐゴシック" pitchFamily="34" charset="-128"/>
              </a:rPr>
              <a:t>biotechnology, medical device and healthcare IT centers 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 rot="10800000" flipV="1">
            <a:off x="381000" y="7620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>
              <a:solidFill>
                <a:srgbClr val="0099FF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" y="5334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srgbClr val="0099FF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1143000" lvl="2" indent="-228600">
              <a:spcBef>
                <a:spcPct val="20000"/>
              </a:spcBef>
            </a:pPr>
            <a:endParaRPr lang="en-US" sz="1300"/>
          </a:p>
          <a:p>
            <a:pPr marL="342900" indent="-342900">
              <a:spcBef>
                <a:spcPct val="20000"/>
              </a:spcBef>
            </a:pPr>
            <a:endParaRPr lang="en-US" sz="1100" b="1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57200" y="152400"/>
            <a:ext cx="708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WE CONNECT through the BIOCROSSROADS BOARD OF DIRECTORS</a:t>
            </a: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69188"/>
              </p:ext>
            </p:extLst>
          </p:nvPr>
        </p:nvGraphicFramePr>
        <p:xfrm>
          <a:off x="685800" y="796925"/>
          <a:ext cx="7848600" cy="6061075"/>
        </p:xfrm>
        <a:graphic>
          <a:graphicData uri="http://schemas.openxmlformats.org/drawingml/2006/table">
            <a:tbl>
              <a:tblPr/>
              <a:tblGrid>
                <a:gridCol w="3581400"/>
                <a:gridCol w="4267200"/>
              </a:tblGrid>
              <a:tr h="606107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Dr.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D. Craig Brater,</a:t>
                      </a:r>
                      <a:r>
                        <a:rPr lang="en-US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Chairman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Dean, Indiana University School of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Medicine</a:t>
                      </a:r>
                      <a:endParaRPr lang="en-US" sz="1200" b="1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Leonard Betley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Chairman, 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Richard M. Fairbanks Foundation, Inc.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Dr. Richard </a:t>
                      </a:r>
                      <a:r>
                        <a:rPr lang="en-US" sz="1200" b="1" dirty="0" err="1" smtClean="0">
                          <a:latin typeface="Calibri"/>
                          <a:ea typeface="Calibri"/>
                          <a:cs typeface="Times New Roman"/>
                        </a:rPr>
                        <a:t>Buckius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Vice President of Research, Purdue University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. Thomas Burish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Provost, University of Notre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Dame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Wayne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Burris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CFO, Roche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Diagnostics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Darren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Carroll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Vice President, Corporate Business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Development,           Eli Lilly and Company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Daniel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Evans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President and CEO,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IU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Health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Antonio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Galindez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President and CEO, Dow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AgroSciences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David 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L. Johnson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President and CEO,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BioCrossroads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Dr. Jan Lundberg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President Lilly Research Laboratories, Eli Lilly and Company</a:t>
                      </a: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38" marR="31938" marT="543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. Michael </a:t>
                      </a:r>
                      <a:r>
                        <a:rPr lang="en-US" sz="1200" b="1" dirty="0" err="1" smtClean="0">
                          <a:latin typeface="Calibri"/>
                          <a:ea typeface="Calibri"/>
                          <a:cs typeface="Times New Roman"/>
                        </a:rPr>
                        <a:t>McRobbie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President, Indiana University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. Samuel Nussbaum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Chief Medical Officer, WellPoint, Inc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Daniel Peterson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Vice President for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Industry and Government Affairs,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Cook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Group, Inc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William Ringo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Strategic Adviser,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Sofinnova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Ventures, and former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enior Vice President for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Strategy and Business Development, Pfizer, Inc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Charles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Schalliol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Counsel,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Faegre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Baker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Daniels, and former Director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of the Office of Management and Budget and CFO for the State of Indiana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Steve Schlegel</a:t>
                      </a:r>
                      <a:r>
                        <a:rPr lang="en-US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latin typeface="Calibri"/>
                          <a:ea typeface="Calibri"/>
                          <a:cs typeface="Times New Roman"/>
                        </a:rPr>
                        <a:t>Vice President of Corporate Development, Well</a:t>
                      </a:r>
                      <a:r>
                        <a:rPr lang="en-US" sz="1200" b="0" dirty="0" smtClean="0">
                          <a:latin typeface="Calibri"/>
                          <a:ea typeface="Calibri"/>
                          <a:cs typeface="Times New Roman"/>
                        </a:rPr>
                        <a:t>Point 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Jon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Serbousek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President, Biomet Orthopedics, Inc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Deborah Tanner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President, Central Laboratory Services,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Covance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Sidney Taurel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Chairman Emeritus, Eli Lilly and Company</a:t>
                      </a:r>
                    </a:p>
                  </a:txBody>
                  <a:tcPr marL="31938" marR="31938" marT="543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www.biocrossroads.com</a:t>
            </a:r>
            <a:endParaRPr lang="en-US"/>
          </a:p>
        </p:txBody>
      </p:sp>
      <p:pic>
        <p:nvPicPr>
          <p:cNvPr id="6147" name="Picture 2" descr="http://img.timeinc.net/time/images/covers/asia/2010/20101101_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990600"/>
            <a:ext cx="1654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371600" y="3505200"/>
            <a:ext cx="6705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“This intense concentration is the magic elixir of modern economies…  why San Diego and Indianapolis are global players in life sciences…”</a:t>
            </a:r>
          </a:p>
          <a:p>
            <a:endParaRPr lang="en-US" u="sng"/>
          </a:p>
          <a:p>
            <a:endParaRPr lang="en-US" u="sng"/>
          </a:p>
          <a:p>
            <a:r>
              <a:rPr lang="en-US" u="sng"/>
              <a:t>Time Magazine </a:t>
            </a:r>
            <a:r>
              <a:rPr lang="en-US"/>
              <a:t>Nov. 1,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www.biocrossroads.com</a:t>
            </a:r>
            <a:endParaRPr lang="en-US" dirty="0"/>
          </a:p>
        </p:txBody>
      </p:sp>
      <p:pic>
        <p:nvPicPr>
          <p:cNvPr id="8195" name="Picture 4" descr="WSJ map Aug 20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7786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81000" y="7620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“</a:t>
            </a:r>
            <a:r>
              <a:rPr lang="en-US" sz="2000" b="1">
                <a:solidFill>
                  <a:schemeClr val="accent2"/>
                </a:solidFill>
              </a:rPr>
              <a:t>Where the Action Is”, </a:t>
            </a:r>
            <a:r>
              <a:rPr lang="en-US" sz="2000" b="1" i="1">
                <a:solidFill>
                  <a:schemeClr val="accent2"/>
                </a:solidFill>
              </a:rPr>
              <a:t>The Wall Street Journal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front page of </a:t>
            </a:r>
            <a:r>
              <a:rPr lang="en-US" sz="2000" b="1" u="sng">
                <a:solidFill>
                  <a:schemeClr val="accent2"/>
                </a:solidFill>
              </a:rPr>
              <a:t>The Journal Report,</a:t>
            </a:r>
            <a:r>
              <a:rPr lang="en-US" sz="2000" b="1">
                <a:solidFill>
                  <a:schemeClr val="accent2"/>
                </a:solidFill>
              </a:rPr>
              <a:t> Aug. 22,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	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	We start with an enviable number of leading life science and biotech companies. These companies put thousands of Hoosiers to work every day in great, highly skilled and high-paying jobs.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219200"/>
            <a:ext cx="4419600" cy="523875"/>
          </a:xfrm>
          <a:prstGeom prst="rect">
            <a:avLst/>
          </a:prstGeom>
          <a:noFill/>
          <a:ln w="22225" cmpd="sng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all" dirty="0">
                <a:latin typeface="Arial" pitchFamily="34" charset="0"/>
              </a:rPr>
              <a:t>Indiana’s Strengths: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858000" y="2057400"/>
            <a:ext cx="228600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/>
              <a:t>Indianapolis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Beckman Coulter (600)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Covance (</a:t>
            </a:r>
            <a:r>
              <a:rPr lang="en-US" sz="1200" dirty="0" smtClean="0"/>
              <a:t>1,800</a:t>
            </a:r>
            <a:r>
              <a:rPr lang="en-US" sz="1200" dirty="0"/>
              <a:t>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Dow AgroSciences (</a:t>
            </a:r>
            <a:r>
              <a:rPr lang="en-US" sz="1200" dirty="0" smtClean="0"/>
              <a:t>1,200</a:t>
            </a:r>
            <a:r>
              <a:rPr lang="en-US" sz="1200" dirty="0"/>
              <a:t>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 smtClean="0"/>
              <a:t>Elanco (475)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 smtClean="0"/>
              <a:t>Eli </a:t>
            </a:r>
            <a:r>
              <a:rPr lang="en-US" sz="1200" dirty="0"/>
              <a:t>Lilly and Company (</a:t>
            </a:r>
            <a:r>
              <a:rPr lang="en-US" sz="1200" dirty="0" smtClean="0"/>
              <a:t>10,500</a:t>
            </a:r>
            <a:r>
              <a:rPr lang="en-US" sz="1200" dirty="0"/>
              <a:t>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 smtClean="0"/>
              <a:t>Express Scripts </a:t>
            </a:r>
            <a:r>
              <a:rPr lang="en-US" sz="1200" dirty="0"/>
              <a:t>(500</a:t>
            </a:r>
            <a:r>
              <a:rPr lang="en-US" sz="1200" dirty="0" smtClean="0"/>
              <a:t>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 smtClean="0"/>
              <a:t>PharmaNet/i3 (350)</a:t>
            </a:r>
            <a:endParaRPr lang="en-US" sz="1200" dirty="0"/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Roche Diagnostics </a:t>
            </a:r>
            <a:r>
              <a:rPr lang="en-US" sz="1200" dirty="0" smtClean="0"/>
              <a:t>(3,000</a:t>
            </a:r>
            <a:r>
              <a:rPr lang="en-US" sz="1200" dirty="0"/>
              <a:t>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WellPoint (4,200)</a:t>
            </a: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 rot="10800000">
            <a:off x="6934200" y="5334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858000" y="990600"/>
            <a:ext cx="2133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/>
              <a:t>Warsaw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 Zimmer (2,800)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 DePuy (1,200)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 Biomet (</a:t>
            </a:r>
            <a:r>
              <a:rPr lang="en-US" sz="1200" dirty="0" smtClean="0"/>
              <a:t>1,350</a:t>
            </a:r>
            <a:r>
              <a:rPr lang="en-US" sz="1200" dirty="0"/>
              <a:t>)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0" y="3886200"/>
            <a:ext cx="15240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/>
              <a:t>Bloomington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 Indiana University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Baxter Biopharma Solutions (1,000) 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Cook Group </a:t>
            </a:r>
            <a:r>
              <a:rPr lang="en-US" sz="1200" dirty="0" smtClean="0"/>
              <a:t>(4,500)</a:t>
            </a:r>
            <a:endParaRPr lang="en-US" sz="1200" dirty="0"/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0" y="5334000"/>
            <a:ext cx="2286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/>
              <a:t>Evansville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Bristol Myers Squibb  (300)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Covance (200)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Mead Johnson </a:t>
            </a:r>
            <a:r>
              <a:rPr lang="en-US" sz="1200" dirty="0" smtClean="0"/>
              <a:t>(2,000</a:t>
            </a:r>
            <a:r>
              <a:rPr lang="en-US" sz="1200" dirty="0"/>
              <a:t>)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0" y="2590800"/>
            <a:ext cx="1752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/>
              <a:t>Terre Haute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Eli Lilly and Company (200)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Rose-Hulman Institute   of Technology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0" y="1295400"/>
            <a:ext cx="2286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/>
              <a:t>Lafayette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Evonik (700)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Purdue University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Purdue Research Park</a:t>
            </a:r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2605088" y="1295400"/>
            <a:ext cx="4572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6" name="Text Box 20"/>
          <p:cNvSpPr txBox="1">
            <a:spLocks noChangeArrowheads="1"/>
          </p:cNvSpPr>
          <p:nvPr/>
        </p:nvSpPr>
        <p:spPr bwMode="auto">
          <a:xfrm>
            <a:off x="1371600" y="228600"/>
            <a:ext cx="5638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chemeClr val="bg1"/>
                </a:solidFill>
              </a:rPr>
              <a:t>Indiana’s life sciences leaders 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7005224" y="4552950"/>
            <a:ext cx="2133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"/>
              </a:spcBef>
            </a:pPr>
            <a:r>
              <a:rPr lang="en-US" sz="1400" b="1" u="sng" dirty="0"/>
              <a:t>Seymour/Spencer/</a:t>
            </a:r>
          </a:p>
          <a:p>
            <a:pPr>
              <a:spcBef>
                <a:spcPts val="200"/>
              </a:spcBef>
            </a:pPr>
            <a:r>
              <a:rPr lang="en-US" sz="1400" b="1" u="sng" dirty="0"/>
              <a:t>Batesville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Boston Scientific (</a:t>
            </a:r>
            <a:r>
              <a:rPr lang="en-US" sz="1200" dirty="0" smtClean="0"/>
              <a:t>1,200</a:t>
            </a:r>
            <a:r>
              <a:rPr lang="en-US" sz="1200" dirty="0"/>
              <a:t>) 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Cook Urology (525)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Hill-Rom (2,000)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/>
              <a:t>UCB Group (360)</a:t>
            </a:r>
          </a:p>
        </p:txBody>
      </p:sp>
      <p:pic>
        <p:nvPicPr>
          <p:cNvPr id="9228" name="Picture 19" descr="Map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4824413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0"/>
          <p:cNvGrpSpPr>
            <a:grpSpLocks/>
          </p:cNvGrpSpPr>
          <p:nvPr/>
        </p:nvGrpSpPr>
        <p:grpSpPr bwMode="auto">
          <a:xfrm>
            <a:off x="58738" y="1263650"/>
            <a:ext cx="8242300" cy="5027613"/>
            <a:chOff x="-9525" y="1143000"/>
            <a:chExt cx="9229725" cy="5257800"/>
          </a:xfrm>
        </p:grpSpPr>
        <p:pic>
          <p:nvPicPr>
            <p:cNvPr id="11269" name="Content Placeholder 6" descr="us-outln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447800"/>
              <a:ext cx="9039225" cy="490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533400" y="6062293"/>
              <a:ext cx="359664" cy="33850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/>
              <a:lightRig rig="sunset" dir="t"/>
            </a:scene3d>
            <a:sp3d extrusionH="76200" contourW="12700" prstMaterial="translucentPowder">
              <a:bevelT prst="slope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271" name="TextBox 41"/>
            <p:cNvSpPr txBox="1">
              <a:spLocks noChangeArrowheads="1"/>
            </p:cNvSpPr>
            <p:nvPr/>
          </p:nvSpPr>
          <p:spPr bwMode="auto">
            <a:xfrm>
              <a:off x="187325" y="5557838"/>
              <a:ext cx="10318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Rest of World</a:t>
              </a:r>
            </a:p>
            <a:p>
              <a:r>
                <a:rPr lang="en-US" sz="1200">
                  <a:latin typeface="Calibri" pitchFamily="34" charset="0"/>
                </a:rPr>
                <a:t>        $4.9B</a:t>
              </a:r>
            </a:p>
          </p:txBody>
        </p:sp>
        <p:sp>
          <p:nvSpPr>
            <p:cNvPr id="11272" name="TextBox 67"/>
            <p:cNvSpPr txBox="1">
              <a:spLocks noChangeArrowheads="1"/>
            </p:cNvSpPr>
            <p:nvPr/>
          </p:nvSpPr>
          <p:spPr bwMode="auto">
            <a:xfrm>
              <a:off x="7162800" y="4905375"/>
              <a:ext cx="10779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Georgia - $4M</a:t>
              </a:r>
            </a:p>
          </p:txBody>
        </p:sp>
        <p:grpSp>
          <p:nvGrpSpPr>
            <p:cNvPr id="11273" name="Group 74"/>
            <p:cNvGrpSpPr>
              <a:grpSpLocks/>
            </p:cNvGrpSpPr>
            <p:nvPr/>
          </p:nvGrpSpPr>
          <p:grpSpPr bwMode="auto">
            <a:xfrm>
              <a:off x="-9525" y="1143000"/>
              <a:ext cx="9229725" cy="5000625"/>
              <a:chOff x="0" y="990600"/>
              <a:chExt cx="9229725" cy="500062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85800" y="3861815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48000" y="3645407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781800" y="5614415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553200" y="4949864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15000" y="3048000"/>
                <a:ext cx="53948" cy="50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57672" y="3048000"/>
                <a:ext cx="719328" cy="67701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231031" y="2892464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535706" y="3505199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162294" y="2675606"/>
                <a:ext cx="314706" cy="29619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724400" y="2362200"/>
                <a:ext cx="247269" cy="23272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916706" y="3328415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916706" y="2895599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392831" y="3883064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1000" y="2490215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229475" y="3124200"/>
                <a:ext cx="202311" cy="19041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53125" y="4191000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132614" y="5157215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162800" y="4340264"/>
                <a:ext cx="84294" cy="79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 extrusionH="76200" contourW="12700" prstMaterial="translucentPowder">
                <a:bevelT prst="slope"/>
                <a:bevelB prst="slope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Straight Connector 28"/>
              <p:cNvCxnSpPr>
                <a:stCxn id="60" idx="7"/>
                <a:endCxn id="11294" idx="2"/>
              </p:cNvCxnSpPr>
              <p:nvPr/>
            </p:nvCxnSpPr>
            <p:spPr>
              <a:xfrm flipV="1">
                <a:off x="6224118" y="1388668"/>
                <a:ext cx="803511" cy="17688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4" name="TextBox 45"/>
              <p:cNvSpPr txBox="1">
                <a:spLocks noChangeArrowheads="1"/>
              </p:cNvSpPr>
              <p:nvPr/>
            </p:nvSpPr>
            <p:spPr bwMode="auto">
              <a:xfrm>
                <a:off x="6248401" y="1066800"/>
                <a:ext cx="1558457" cy="321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Calibri" pitchFamily="34" charset="0"/>
                  </a:rPr>
                  <a:t>Indiana - </a:t>
                </a:r>
                <a:r>
                  <a:rPr lang="en-US" sz="1400" b="1" dirty="0" smtClean="0">
                    <a:latin typeface="Calibri" pitchFamily="34" charset="0"/>
                  </a:rPr>
                  <a:t>$16.7B</a:t>
                </a: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31" name="Straight Connector 30"/>
              <p:cNvCxnSpPr>
                <a:stCxn id="19" idx="0"/>
              </p:cNvCxnSpPr>
              <p:nvPr/>
            </p:nvCxnSpPr>
            <p:spPr>
              <a:xfrm rot="16200000" flipV="1">
                <a:off x="5594192" y="1948559"/>
                <a:ext cx="1150506" cy="3004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6" name="TextBox 49"/>
              <p:cNvSpPr txBox="1">
                <a:spLocks noChangeArrowheads="1"/>
              </p:cNvSpPr>
              <p:nvPr/>
            </p:nvSpPr>
            <p:spPr bwMode="auto">
              <a:xfrm>
                <a:off x="5410200" y="1295400"/>
                <a:ext cx="1147763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Michigan - $5B</a:t>
                </a:r>
              </a:p>
            </p:txBody>
          </p:sp>
          <p:sp>
            <p:nvSpPr>
              <p:cNvPr id="11297" name="TextBox 52"/>
              <p:cNvSpPr txBox="1">
                <a:spLocks noChangeArrowheads="1"/>
              </p:cNvSpPr>
              <p:nvPr/>
            </p:nvSpPr>
            <p:spPr bwMode="auto">
              <a:xfrm>
                <a:off x="239712" y="2162175"/>
                <a:ext cx="1131888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Oregon - $95M</a:t>
                </a:r>
              </a:p>
            </p:txBody>
          </p:sp>
          <p:sp>
            <p:nvSpPr>
              <p:cNvPr id="11298" name="TextBox 53"/>
              <p:cNvSpPr txBox="1">
                <a:spLocks noChangeArrowheads="1"/>
              </p:cNvSpPr>
              <p:nvPr/>
            </p:nvSpPr>
            <p:spPr bwMode="auto">
              <a:xfrm>
                <a:off x="0" y="3914775"/>
                <a:ext cx="133985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California - $815M</a:t>
                </a:r>
              </a:p>
            </p:txBody>
          </p:sp>
          <p:sp>
            <p:nvSpPr>
              <p:cNvPr id="11299" name="TextBox 54"/>
              <p:cNvSpPr txBox="1">
                <a:spLocks noChangeArrowheads="1"/>
              </p:cNvSpPr>
              <p:nvPr/>
            </p:nvSpPr>
            <p:spPr bwMode="auto">
              <a:xfrm>
                <a:off x="2514600" y="3352800"/>
                <a:ext cx="11557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Colorado - $7M</a:t>
                </a:r>
              </a:p>
            </p:txBody>
          </p:sp>
          <p:sp>
            <p:nvSpPr>
              <p:cNvPr id="11300" name="TextBox 55"/>
              <p:cNvSpPr txBox="1">
                <a:spLocks noChangeArrowheads="1"/>
              </p:cNvSpPr>
              <p:nvPr/>
            </p:nvSpPr>
            <p:spPr bwMode="auto">
              <a:xfrm>
                <a:off x="3641725" y="4876800"/>
                <a:ext cx="10826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Texas - $763M</a:t>
                </a:r>
              </a:p>
            </p:txBody>
          </p:sp>
          <p:sp>
            <p:nvSpPr>
              <p:cNvPr id="11301" name="TextBox 56"/>
              <p:cNvSpPr txBox="1">
                <a:spLocks noChangeArrowheads="1"/>
              </p:cNvSpPr>
              <p:nvPr/>
            </p:nvSpPr>
            <p:spPr bwMode="auto">
              <a:xfrm>
                <a:off x="3167062" y="990600"/>
                <a:ext cx="1328738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Minnesota - $3.4B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rot="16200000" flipV="1">
                <a:off x="4494748" y="1828728"/>
                <a:ext cx="1754813" cy="6861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03" name="TextBox 59"/>
              <p:cNvSpPr txBox="1">
                <a:spLocks noChangeArrowheads="1"/>
              </p:cNvSpPr>
              <p:nvPr/>
            </p:nvSpPr>
            <p:spPr bwMode="auto">
              <a:xfrm>
                <a:off x="4567237" y="1066800"/>
                <a:ext cx="1071563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Illinois - $12M</a:t>
                </a:r>
              </a:p>
            </p:txBody>
          </p:sp>
          <p:sp>
            <p:nvSpPr>
              <p:cNvPr id="11304" name="TextBox 62"/>
              <p:cNvSpPr txBox="1">
                <a:spLocks noChangeArrowheads="1"/>
              </p:cNvSpPr>
              <p:nvPr/>
            </p:nvSpPr>
            <p:spPr bwMode="auto">
              <a:xfrm>
                <a:off x="7086600" y="5257800"/>
                <a:ext cx="16764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Florida - $642M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6628976" y="4877089"/>
                <a:ext cx="609745" cy="76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1301" idx="2"/>
              </p:cNvCxnSpPr>
              <p:nvPr/>
            </p:nvCxnSpPr>
            <p:spPr>
              <a:xfrm rot="16200000" flipH="1">
                <a:off x="3730132" y="1366963"/>
                <a:ext cx="1095721" cy="894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5151495" y="4991664"/>
                <a:ext cx="1525708" cy="746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28" idx="0"/>
              </p:cNvCxnSpPr>
              <p:nvPr/>
            </p:nvCxnSpPr>
            <p:spPr>
              <a:xfrm rot="16200000" flipH="1">
                <a:off x="7491282" y="4054512"/>
                <a:ext cx="154398" cy="727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7767091" y="2203711"/>
                <a:ext cx="1216915" cy="1653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22" idx="1"/>
              </p:cNvCxnSpPr>
              <p:nvPr/>
            </p:nvCxnSpPr>
            <p:spPr>
              <a:xfrm rot="16200000" flipV="1">
                <a:off x="7311538" y="2289526"/>
                <a:ext cx="1002751" cy="2310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5" idx="0"/>
                <a:endCxn id="11322" idx="2"/>
              </p:cNvCxnSpPr>
              <p:nvPr/>
            </p:nvCxnSpPr>
            <p:spPr>
              <a:xfrm rot="16200000" flipV="1">
                <a:off x="7046059" y="2838833"/>
                <a:ext cx="458211" cy="1119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471597" y="3947386"/>
                <a:ext cx="538638" cy="929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7923642" y="3265205"/>
                <a:ext cx="64747" cy="6986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001346" y="3353041"/>
                <a:ext cx="465753" cy="1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15" name="TextBox 89"/>
              <p:cNvSpPr txBox="1">
                <a:spLocks noChangeArrowheads="1"/>
              </p:cNvSpPr>
              <p:nvPr/>
            </p:nvSpPr>
            <p:spPr bwMode="auto">
              <a:xfrm>
                <a:off x="5114925" y="5715000"/>
                <a:ext cx="1398588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Tennessee - $389M</a:t>
                </a:r>
              </a:p>
            </p:txBody>
          </p:sp>
          <p:sp>
            <p:nvSpPr>
              <p:cNvPr id="11316" name="TextBox 90"/>
              <p:cNvSpPr txBox="1">
                <a:spLocks noChangeArrowheads="1"/>
              </p:cNvSpPr>
              <p:nvPr/>
            </p:nvSpPr>
            <p:spPr bwMode="auto">
              <a:xfrm>
                <a:off x="7827962" y="4262438"/>
                <a:ext cx="1096963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North Carolina</a:t>
                </a:r>
              </a:p>
              <a:p>
                <a:r>
                  <a:rPr lang="en-US" sz="1200">
                    <a:latin typeface="Calibri" pitchFamily="34" charset="0"/>
                  </a:rPr>
                  <a:t>      $24M</a:t>
                </a:r>
              </a:p>
            </p:txBody>
          </p:sp>
          <p:sp>
            <p:nvSpPr>
              <p:cNvPr id="11317" name="TextBox 91"/>
              <p:cNvSpPr txBox="1">
                <a:spLocks noChangeArrowheads="1"/>
              </p:cNvSpPr>
              <p:nvPr/>
            </p:nvSpPr>
            <p:spPr bwMode="auto">
              <a:xfrm>
                <a:off x="7939088" y="3914775"/>
                <a:ext cx="1138237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Virginia - $77M</a:t>
                </a:r>
              </a:p>
            </p:txBody>
          </p:sp>
          <p:sp>
            <p:nvSpPr>
              <p:cNvPr id="11318" name="TextBox 100"/>
              <p:cNvSpPr txBox="1">
                <a:spLocks noChangeArrowheads="1"/>
              </p:cNvSpPr>
              <p:nvPr/>
            </p:nvSpPr>
            <p:spPr bwMode="auto">
              <a:xfrm>
                <a:off x="6934200" y="1704975"/>
                <a:ext cx="1338263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New York - $414M</a:t>
                </a:r>
              </a:p>
            </p:txBody>
          </p:sp>
          <p:sp>
            <p:nvSpPr>
              <p:cNvPr id="11319" name="TextBox 102"/>
              <p:cNvSpPr txBox="1">
                <a:spLocks noChangeArrowheads="1"/>
              </p:cNvSpPr>
              <p:nvPr/>
            </p:nvSpPr>
            <p:spPr bwMode="auto">
              <a:xfrm>
                <a:off x="7467600" y="1400175"/>
                <a:ext cx="167322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Massachusetts - $299M</a:t>
                </a:r>
              </a:p>
            </p:txBody>
          </p:sp>
          <p:sp>
            <p:nvSpPr>
              <p:cNvPr id="11320" name="TextBox 103"/>
              <p:cNvSpPr txBox="1">
                <a:spLocks noChangeArrowheads="1"/>
              </p:cNvSpPr>
              <p:nvPr/>
            </p:nvSpPr>
            <p:spPr bwMode="auto">
              <a:xfrm>
                <a:off x="8229600" y="3500437"/>
                <a:ext cx="817562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Maryland </a:t>
                </a:r>
              </a:p>
              <a:p>
                <a:r>
                  <a:rPr lang="en-US" sz="1200">
                    <a:latin typeface="Calibri" pitchFamily="34" charset="0"/>
                  </a:rPr>
                  <a:t>   $15M</a:t>
                </a:r>
              </a:p>
            </p:txBody>
          </p:sp>
          <p:sp>
            <p:nvSpPr>
              <p:cNvPr id="11321" name="TextBox 108"/>
              <p:cNvSpPr txBox="1">
                <a:spLocks noChangeArrowheads="1"/>
              </p:cNvSpPr>
              <p:nvPr/>
            </p:nvSpPr>
            <p:spPr bwMode="auto">
              <a:xfrm>
                <a:off x="8305800" y="3119438"/>
                <a:ext cx="923925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New Jersey </a:t>
                </a:r>
              </a:p>
              <a:p>
                <a:r>
                  <a:rPr lang="en-US" sz="1200">
                    <a:latin typeface="Calibri" pitchFamily="34" charset="0"/>
                  </a:rPr>
                  <a:t>   $453M</a:t>
                </a:r>
              </a:p>
            </p:txBody>
          </p:sp>
          <p:sp>
            <p:nvSpPr>
              <p:cNvPr id="11322" name="TextBox 109"/>
              <p:cNvSpPr txBox="1">
                <a:spLocks noChangeArrowheads="1"/>
              </p:cNvSpPr>
              <p:nvPr/>
            </p:nvSpPr>
            <p:spPr bwMode="auto">
              <a:xfrm>
                <a:off x="6705600" y="2205038"/>
                <a:ext cx="1025525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Pennsylvania </a:t>
                </a:r>
              </a:p>
              <a:p>
                <a:r>
                  <a:rPr lang="en-US" sz="1200">
                    <a:latin typeface="Calibri" pitchFamily="34" charset="0"/>
                  </a:rPr>
                  <a:t>       $2.9B</a:t>
                </a:r>
              </a:p>
            </p:txBody>
          </p:sp>
          <p:cxnSp>
            <p:nvCxnSpPr>
              <p:cNvPr id="59" name="Straight Connector 58"/>
              <p:cNvCxnSpPr>
                <a:stCxn id="13" idx="7"/>
              </p:cNvCxnSpPr>
              <p:nvPr/>
            </p:nvCxnSpPr>
            <p:spPr>
              <a:xfrm rot="5400000" flipH="1" flipV="1">
                <a:off x="6900599" y="5364032"/>
                <a:ext cx="215824" cy="3110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Oval 59"/>
            <p:cNvSpPr/>
            <p:nvPr/>
          </p:nvSpPr>
          <p:spPr>
            <a:xfrm>
              <a:off x="6020372" y="3276336"/>
              <a:ext cx="227543" cy="229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10" charset="-128"/>
              </a:endParaRPr>
            </a:p>
          </p:txBody>
        </p:sp>
      </p:grp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 rot="10800000" flipV="1">
            <a:off x="547688" y="762000"/>
            <a:ext cx="8367712" cy="428625"/>
          </a:xfrm>
        </p:spPr>
        <p:txBody>
          <a:bodyPr/>
          <a:lstStyle/>
          <a:p>
            <a:r>
              <a:rPr lang="en-US" sz="2800" smtClean="0">
                <a:solidFill>
                  <a:schemeClr val="accent2"/>
                </a:solidFill>
                <a:ea typeface="ＭＳ Ｐゴシック" pitchFamily="34" charset="-128"/>
              </a:rPr>
              <a:t>33% of the global orthopedics industry is based in Warsaw, Indiana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31838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BIO/Battelle (2012) reports that Indiana is one of five states rated as Tier 1 – others are California, New Jersey, North Carolina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and </a:t>
            </a:r>
            <a:r>
              <a:rPr lang="en-US" sz="2000" dirty="0" smtClean="0">
                <a:ea typeface="ＭＳ Ｐゴシック" pitchFamily="34" charset="-128"/>
              </a:rPr>
              <a:t>Massachusetts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– for largest number of employees and companies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2214562"/>
            <a:ext cx="7158038" cy="2586038"/>
          </a:xfrm>
          <a:noFill/>
        </p:spPr>
      </p:pic>
      <p:sp>
        <p:nvSpPr>
          <p:cNvPr id="5" name="Oval 4"/>
          <p:cNvSpPr/>
          <p:nvPr/>
        </p:nvSpPr>
        <p:spPr>
          <a:xfrm>
            <a:off x="6969712" y="2743200"/>
            <a:ext cx="8382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5471" y="1828800"/>
            <a:ext cx="236592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437" y="2133600"/>
            <a:ext cx="27733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437" y="2895600"/>
            <a:ext cx="21272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0437" y="4392612"/>
            <a:ext cx="233997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5471" y="4392612"/>
            <a:ext cx="2209800" cy="192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20688" y="67786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2011 data highlights the strength of Indiana’s life sciences sector and its impact on the State’s economy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8188</TotalTime>
  <Words>1625</Words>
  <Application>Microsoft Office PowerPoint</Application>
  <PresentationFormat>On-screen Show (4:3)</PresentationFormat>
  <Paragraphs>302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Constantia</vt:lpstr>
      <vt:lpstr>Times New Roman</vt:lpstr>
      <vt:lpstr>2_Default Design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33% of the global orthopedics industry is based in Warsaw, Indiana</vt:lpstr>
      <vt:lpstr>BIO/Battelle (2012) reports that Indiana is one of five states rated as Tier 1 – others are California, New Jersey, North Carolina  and Massachusetts – for largest number of employees and companies</vt:lpstr>
      <vt:lpstr>PowerPoint Presentation</vt:lpstr>
      <vt:lpstr>Indiana’s Life Sciences Industry Includes  All Major Segments</vt:lpstr>
      <vt:lpstr>PowerPoint Presentation</vt:lpstr>
      <vt:lpstr>PowerPoint Presentation</vt:lpstr>
      <vt:lpstr>PowerPoint Presentation</vt:lpstr>
      <vt:lpstr>PowerPoint Presentation</vt:lpstr>
      <vt:lpstr>What is BioCrossroads?</vt:lpstr>
      <vt:lpstr>PowerPoint Presentation</vt:lpstr>
      <vt:lpstr>Beyond our investments, BioCrossroads has now supported more than 300 start-up companies and collaborations</vt:lpstr>
      <vt:lpstr>PowerPoint Presentation</vt:lpstr>
      <vt:lpstr>How BioCrossroads Works</vt:lpstr>
      <vt:lpstr>PowerPoint Presentation</vt:lpstr>
      <vt:lpstr>PowerPoint Presentation</vt:lpstr>
      <vt:lpstr>AND WE DELIVER:  Since 2003, BioCrossroads has -- </vt:lpstr>
      <vt:lpstr>PowerPoint Presentation</vt:lpstr>
    </vt:vector>
  </TitlesOfParts>
  <Company>BioCrossroads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</dc:creator>
  <cp:lastModifiedBy>Lori Leroy</cp:lastModifiedBy>
  <cp:revision>557</cp:revision>
  <cp:lastPrinted>2011-07-22T15:46:46Z</cp:lastPrinted>
  <dcterms:created xsi:type="dcterms:W3CDTF">2008-11-21T19:33:20Z</dcterms:created>
  <dcterms:modified xsi:type="dcterms:W3CDTF">2013-06-18T14:31:11Z</dcterms:modified>
</cp:coreProperties>
</file>