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5" r:id="rId2"/>
  </p:sldMasterIdLst>
  <p:notesMasterIdLst>
    <p:notesMasterId r:id="rId20"/>
  </p:notesMasterIdLst>
  <p:handoutMasterIdLst>
    <p:handoutMasterId r:id="rId21"/>
  </p:handoutMasterIdLst>
  <p:sldIdLst>
    <p:sldId id="328" r:id="rId3"/>
    <p:sldId id="308" r:id="rId4"/>
    <p:sldId id="309" r:id="rId5"/>
    <p:sldId id="310" r:id="rId6"/>
    <p:sldId id="311" r:id="rId7"/>
    <p:sldId id="330" r:id="rId8"/>
    <p:sldId id="321" r:id="rId9"/>
    <p:sldId id="322" r:id="rId10"/>
    <p:sldId id="323" r:id="rId11"/>
    <p:sldId id="324" r:id="rId12"/>
    <p:sldId id="325" r:id="rId13"/>
    <p:sldId id="326" r:id="rId14"/>
    <p:sldId id="327" r:id="rId15"/>
    <p:sldId id="331" r:id="rId16"/>
    <p:sldId id="332" r:id="rId17"/>
    <p:sldId id="319" r:id="rId18"/>
    <p:sldId id="333"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2A5CF"/>
    <a:srgbClr val="FFFFFF"/>
    <a:srgbClr val="7E110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55" autoAdjust="0"/>
    <p:restoredTop sz="93058" autoAdjust="0"/>
  </p:normalViewPr>
  <p:slideViewPr>
    <p:cSldViewPr snapToGrid="0" snapToObjects="1">
      <p:cViewPr varScale="1">
        <p:scale>
          <a:sx n="80" d="100"/>
          <a:sy n="80" d="100"/>
        </p:scale>
        <p:origin x="1008" y="1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ibcpe\nydata\I-DriveNY\Indiana%20Programs\Next%20Level%20Indiana\BioCrossroads.Carlyle%20Event\Healthcare%20Inves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452330743945"/>
          <c:y val="0.0917322048445141"/>
          <c:w val="0.349448147334368"/>
          <c:h val="0.579111060125171"/>
        </c:manualLayout>
      </c:layout>
      <c:pieChart>
        <c:varyColors val="1"/>
        <c:ser>
          <c:idx val="0"/>
          <c:order val="0"/>
          <c:tx>
            <c:strRef>
              <c:f>Sheet1!$B$1</c:f>
              <c:strCache>
                <c:ptCount val="1"/>
                <c:pt idx="0">
                  <c:v>Sales</c:v>
                </c:pt>
              </c:strCache>
            </c:strRef>
          </c:tx>
          <c:dPt>
            <c:idx val="0"/>
            <c:bubble3D val="0"/>
            <c:spPr>
              <a:ln>
                <a:solidFill>
                  <a:schemeClr val="bg1"/>
                </a:solidFill>
              </a:ln>
            </c:spPr>
          </c:dPt>
          <c:dPt>
            <c:idx val="1"/>
            <c:bubble3D val="0"/>
            <c:spPr>
              <a:ln>
                <a:solidFill>
                  <a:schemeClr val="bg1"/>
                </a:solidFill>
              </a:ln>
            </c:spPr>
          </c:dPt>
          <c:dPt>
            <c:idx val="2"/>
            <c:bubble3D val="0"/>
            <c:spPr>
              <a:solidFill>
                <a:schemeClr val="bg2"/>
              </a:solidFill>
              <a:ln>
                <a:solidFill>
                  <a:schemeClr val="bg1"/>
                </a:solidFill>
              </a:ln>
            </c:spPr>
          </c:dPt>
          <c:dLbls>
            <c:dLbl>
              <c:idx val="0"/>
              <c:layout>
                <c:manualLayout>
                  <c:x val="-0.130972998458879"/>
                  <c:y val="-0.305749089688518"/>
                </c:manualLayout>
              </c:layout>
              <c:spPr/>
              <c:txPr>
                <a:bodyPr/>
                <a:lstStyle/>
                <a:p>
                  <a:pPr>
                    <a:defRPr sz="1100" b="1">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42852015187133"/>
                  <c:y val="0.142994319316449"/>
                </c:manualLayout>
              </c:layout>
              <c:spPr/>
              <c:txPr>
                <a:bodyPr/>
                <a:lstStyle/>
                <a:p>
                  <a:pPr>
                    <a:defRPr sz="1100" b="1">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900" b="1">
                    <a:solidFill>
                      <a:schemeClr val="bg1"/>
                    </a:solidFil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Middle Market</c:v>
                </c:pt>
                <c:pt idx="1">
                  <c:v>Large Buyout</c:v>
                </c:pt>
              </c:strCache>
            </c:strRef>
          </c:cat>
          <c:val>
            <c:numRef>
              <c:f>Sheet1!$B$2:$B$3</c:f>
              <c:numCache>
                <c:formatCode>0%</c:formatCode>
                <c:ptCount val="2"/>
                <c:pt idx="0">
                  <c:v>0.731280714817573</c:v>
                </c:pt>
                <c:pt idx="1">
                  <c:v>0.268719285182427</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7848234160239"/>
          <c:y val="0.20310791139728"/>
          <c:w val="0.296385163932989"/>
          <c:h val="0.667144826630109"/>
        </c:manualLayout>
      </c:layout>
      <c:pieChart>
        <c:varyColors val="1"/>
        <c:ser>
          <c:idx val="0"/>
          <c:order val="0"/>
          <c:dLbls>
            <c:dLbl>
              <c:idx val="0"/>
              <c:layout>
                <c:manualLayout>
                  <c:x val="-0.14681168583045"/>
                  <c:y val="-0.25565031038679"/>
                </c:manualLayout>
              </c:layout>
              <c:spPr/>
              <c:txPr>
                <a:bodyPr/>
                <a:lstStyle/>
                <a:p>
                  <a:pPr>
                    <a:defRPr sz="1100" b="1">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42293030244318"/>
                  <c:y val="0.257066979620758"/>
                </c:manualLayout>
              </c:layout>
              <c:spPr/>
              <c:txPr>
                <a:bodyPr/>
                <a:lstStyle/>
                <a:p>
                  <a:pPr>
                    <a:defRPr sz="1100" b="1">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b="1"/>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Sheet1!$B$4:$B$5</c:f>
              <c:strCache>
                <c:ptCount val="2"/>
                <c:pt idx="0">
                  <c:v>Co-Sponsor</c:v>
                </c:pt>
                <c:pt idx="1">
                  <c:v>Syndicated</c:v>
                </c:pt>
              </c:strCache>
            </c:strRef>
          </c:cat>
          <c:val>
            <c:numRef>
              <c:f>Sheet1!$C$4:$C$5</c:f>
              <c:numCache>
                <c:formatCode>General</c:formatCode>
                <c:ptCount val="2"/>
                <c:pt idx="0">
                  <c:v>26.81914775</c:v>
                </c:pt>
                <c:pt idx="1">
                  <c:v>6.713996934999996</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txPr>
    <a:bodyPr/>
    <a:lstStyle/>
    <a:p>
      <a:pPr>
        <a:defRPr sz="900">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pieChart>
        <c:varyColors val="1"/>
        <c:ser>
          <c:idx val="0"/>
          <c:order val="0"/>
          <c:spPr>
            <a:ln>
              <a:noFill/>
            </a:ln>
          </c:spPr>
          <c:dPt>
            <c:idx val="0"/>
            <c:bubble3D val="0"/>
            <c:spPr>
              <a:solidFill>
                <a:srgbClr val="0065B3"/>
              </a:solidFill>
              <a:ln>
                <a:noFill/>
              </a:ln>
            </c:spPr>
          </c:dPt>
          <c:dPt>
            <c:idx val="1"/>
            <c:bubble3D val="0"/>
            <c:spPr>
              <a:solidFill>
                <a:srgbClr val="00A1E0"/>
              </a:solidFill>
              <a:ln>
                <a:noFill/>
              </a:ln>
            </c:spPr>
          </c:dPt>
          <c:dPt>
            <c:idx val="2"/>
            <c:bubble3D val="0"/>
            <c:spPr>
              <a:solidFill>
                <a:srgbClr val="91D5F2"/>
              </a:solidFill>
              <a:ln>
                <a:noFill/>
              </a:ln>
            </c:spPr>
          </c:dPt>
          <c:dPt>
            <c:idx val="3"/>
            <c:bubble3D val="0"/>
            <c:spPr>
              <a:solidFill>
                <a:srgbClr val="9A9B9C"/>
              </a:solidFill>
              <a:ln>
                <a:noFill/>
              </a:ln>
            </c:spPr>
          </c:dPt>
          <c:dLbls>
            <c:dLbl>
              <c:idx val="0"/>
              <c:layout>
                <c:manualLayout>
                  <c:x val="-0.184573127940438"/>
                  <c:y val="0.0146247548304828"/>
                </c:manualLayout>
              </c:layout>
              <c:spPr/>
              <c:txPr>
                <a:bodyPr/>
                <a:lstStyle/>
                <a:p>
                  <a:pPr>
                    <a:defRPr sz="1200" b="1">
                      <a:solidFill>
                        <a:schemeClr val="bg1"/>
                      </a:solidFill>
                      <a:latin typeface="Segoe UI body"/>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156536752761161"/>
                  <c:y val="-0.320289671715872"/>
                </c:manualLayout>
              </c:layout>
              <c:spPr/>
              <c:txPr>
                <a:bodyPr/>
                <a:lstStyle/>
                <a:p>
                  <a:pPr>
                    <a:defRPr sz="1200" b="1">
                      <a:solidFill>
                        <a:schemeClr val="bg1"/>
                      </a:solidFill>
                      <a:latin typeface="Segoe UI body"/>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0.12294193737229"/>
                  <c:y val="0.199298157583243"/>
                </c:manualLayout>
              </c:layout>
              <c:spPr/>
              <c:txPr>
                <a:bodyPr/>
                <a:lstStyle/>
                <a:p>
                  <a:pPr>
                    <a:defRPr sz="1200" b="1">
                      <a:solidFill>
                        <a:schemeClr val="tx1"/>
                      </a:solidFill>
                      <a:latin typeface="Segoe UI body"/>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109576878705901"/>
                  <c:y val="0.159442436636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900" b="1">
                    <a:solidFill>
                      <a:schemeClr val="bg1"/>
                    </a:solidFill>
                    <a:latin typeface="Segoe UI body"/>
                  </a:defRPr>
                </a:pPr>
                <a:endParaRPr lang="en-US"/>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Chart!$A$17:$A$19</c:f>
              <c:strCache>
                <c:ptCount val="3"/>
                <c:pt idx="0">
                  <c:v>Healthcare Services and Providers</c:v>
                </c:pt>
                <c:pt idx="1">
                  <c:v>Pharmaceuticals</c:v>
                </c:pt>
                <c:pt idx="2">
                  <c:v>Med Devices / Supplies</c:v>
                </c:pt>
              </c:strCache>
            </c:strRef>
          </c:cat>
          <c:val>
            <c:numRef>
              <c:f>Chart!$B$17:$B$19</c:f>
              <c:numCache>
                <c:formatCode>0%</c:formatCode>
                <c:ptCount val="3"/>
                <c:pt idx="0">
                  <c:v>0.476747542284784</c:v>
                </c:pt>
                <c:pt idx="1">
                  <c:v>0.317646603518933</c:v>
                </c:pt>
                <c:pt idx="2">
                  <c:v>0.205605854196283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63C3FDF-A2FB-2D40-B2A9-42849B533955}" type="datetimeFigureOut">
              <a:rPr lang="en-US" smtClean="0"/>
              <a:t>6/27/17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5ACCB34-986D-F248-8267-783935C9C8F3}" type="slidenum">
              <a:rPr lang="en-US" smtClean="0"/>
              <a:t>‹#›</a:t>
            </a:fld>
            <a:endParaRPr lang="en-US"/>
          </a:p>
        </p:txBody>
      </p:sp>
    </p:spTree>
    <p:extLst>
      <p:ext uri="{BB962C8B-B14F-4D97-AF65-F5344CB8AC3E}">
        <p14:creationId xmlns:p14="http://schemas.microsoft.com/office/powerpoint/2010/main" val="461945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703B16-E96C-E34B-99A6-7250259CD653}" type="datetimeFigureOut">
              <a:rPr lang="en-US" smtClean="0"/>
              <a:t>6/27/17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963576-6361-3040-ADF5-9FD53F97CC79}" type="slidenum">
              <a:rPr lang="en-US" smtClean="0"/>
              <a:t>‹#›</a:t>
            </a:fld>
            <a:endParaRPr lang="en-US" dirty="0"/>
          </a:p>
        </p:txBody>
      </p:sp>
    </p:spTree>
    <p:extLst>
      <p:ext uri="{BB962C8B-B14F-4D97-AF65-F5344CB8AC3E}">
        <p14:creationId xmlns:p14="http://schemas.microsoft.com/office/powerpoint/2010/main" val="513937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12341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30735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F469A-ED5E-473C-99AA-F489EF51765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966206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F469A-ED5E-473C-99AA-F489EF51765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66373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F469A-ED5E-473C-99AA-F489EF51765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7393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F469A-ED5E-473C-99AA-F489EF51765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14887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8ED3ED4-9CEB-4BA3-A8C1-4E9401D2B04B}" type="slidenum">
              <a:rPr lang="en-US" smtClean="0">
                <a:solidFill>
                  <a:prstClr val="black"/>
                </a:solidFill>
              </a:rPr>
              <a:pPr/>
              <a:t>11</a:t>
            </a:fld>
            <a:endParaRPr lang="en-US" dirty="0">
              <a:solidFill>
                <a:prstClr val="black"/>
              </a:solidFill>
            </a:endParaRPr>
          </a:p>
        </p:txBody>
      </p:sp>
      <p:sp>
        <p:nvSpPr>
          <p:cNvPr id="38915" name="Rectangle 2"/>
          <p:cNvSpPr>
            <a:spLocks noGrp="1" noRot="1" noChangeAspect="1" noChangeArrowheads="1" noTextEdit="1"/>
          </p:cNvSpPr>
          <p:nvPr>
            <p:ph type="sldImg"/>
          </p:nvPr>
        </p:nvSpPr>
        <p:spPr>
          <a:xfrm>
            <a:off x="388938" y="692150"/>
            <a:ext cx="6205537" cy="3490913"/>
          </a:xfrm>
          <a:ln/>
        </p:spPr>
      </p:sp>
      <p:sp>
        <p:nvSpPr>
          <p:cNvPr id="38916" name="Rectangle 3"/>
          <p:cNvSpPr>
            <a:spLocks noGrp="1" noChangeArrowheads="1"/>
          </p:cNvSpPr>
          <p:nvPr>
            <p:ph type="body" idx="1"/>
          </p:nvPr>
        </p:nvSpPr>
        <p:spPr>
          <a:xfrm>
            <a:off x="931273" y="4410329"/>
            <a:ext cx="5123599" cy="4176583"/>
          </a:xfrm>
          <a:noFill/>
          <a:ln/>
        </p:spPr>
        <p:txBody>
          <a:bodyPr/>
          <a:lstStyle/>
          <a:p>
            <a:pPr eaLnBrk="1" hangingPunct="1"/>
            <a:endParaRPr lang="nl-NL"/>
          </a:p>
        </p:txBody>
      </p:sp>
    </p:spTree>
    <p:extLst>
      <p:ext uri="{BB962C8B-B14F-4D97-AF65-F5344CB8AC3E}">
        <p14:creationId xmlns:p14="http://schemas.microsoft.com/office/powerpoint/2010/main" val="1756826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2C664-E776-480C-B32C-224C9BA95085}" type="slidenum">
              <a:rPr lang="nl-NL" smtClean="0">
                <a:solidFill>
                  <a:prstClr val="black"/>
                </a:solidFill>
              </a:rPr>
              <a:pPr/>
              <a:t>12</a:t>
            </a:fld>
            <a:endParaRPr lang="nl-NL" dirty="0">
              <a:solidFill>
                <a:prstClr val="black"/>
              </a:solidFill>
            </a:endParaRPr>
          </a:p>
        </p:txBody>
      </p:sp>
    </p:spTree>
    <p:extLst>
      <p:ext uri="{BB962C8B-B14F-4D97-AF65-F5344CB8AC3E}">
        <p14:creationId xmlns:p14="http://schemas.microsoft.com/office/powerpoint/2010/main" val="5346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733510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90B19A-6FDB-DC4C-9DF7-AFE037845D7D}" type="datetimeFigureOut">
              <a:rPr lang="en-US" smtClean="0">
                <a:solidFill>
                  <a:prstClr val="black">
                    <a:tint val="75000"/>
                  </a:prstClr>
                </a:solidFill>
              </a:rPr>
              <a:pPr/>
              <a:t>6/27/17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1FFCEE-2A75-9941-8B57-329B82A38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12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0B19A-6FDB-DC4C-9DF7-AFE037845D7D}" type="datetimeFigureOut">
              <a:rPr lang="en-US" smtClean="0">
                <a:solidFill>
                  <a:prstClr val="black">
                    <a:tint val="75000"/>
                  </a:prstClr>
                </a:solidFill>
              </a:rPr>
              <a:pPr/>
              <a:t>6/27/17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1FFCEE-2A75-9941-8B57-329B82A38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13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0B19A-6FDB-DC4C-9DF7-AFE037845D7D}" type="datetimeFigureOut">
              <a:rPr lang="en-US" smtClean="0">
                <a:solidFill>
                  <a:prstClr val="black">
                    <a:tint val="75000"/>
                  </a:prstClr>
                </a:solidFill>
              </a:rPr>
              <a:pPr/>
              <a:t>6/27/17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1FFCEE-2A75-9941-8B57-329B82A38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09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bum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14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7" name="Rectangle 6"/>
          <p:cNvSpPr/>
          <p:nvPr/>
        </p:nvSpPr>
        <p:spPr>
          <a:xfrm>
            <a:off x="107577" y="704850"/>
            <a:ext cx="11887575"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ext Placeholder 7"/>
          <p:cNvSpPr>
            <a:spLocks noGrp="1"/>
          </p:cNvSpPr>
          <p:nvPr>
            <p:ph type="body" sz="quarter" idx="10"/>
          </p:nvPr>
        </p:nvSpPr>
        <p:spPr>
          <a:xfrm>
            <a:off x="1037167" y="3433763"/>
            <a:ext cx="10756900" cy="1452562"/>
          </a:xfrm>
        </p:spPr>
        <p:txBody>
          <a:bodyPr/>
          <a:lstStyle>
            <a:lvl1pPr marL="514350" indent="-514350" algn="l" defTabSz="914400" rtl="0" eaLnBrk="1" latinLnBrk="0" hangingPunct="1">
              <a:spcBef>
                <a:spcPct val="0"/>
              </a:spcBef>
              <a:buFont typeface="+mj-lt"/>
              <a:buAutoNum type="romanUcPeriod"/>
              <a:defRPr lang="en-US" sz="2000" kern="1200" dirty="0" smtClean="0">
                <a:solidFill>
                  <a:schemeClr val="accent1">
                    <a:lumMod val="75000"/>
                  </a:schemeClr>
                </a:solidFill>
                <a:latin typeface="+mj-lt"/>
                <a:ea typeface="+mj-ea"/>
                <a:cs typeface="+mj-cs"/>
              </a:defRPr>
            </a:lvl1pPr>
          </a:lstStyle>
          <a:p>
            <a:pPr lvl="0"/>
            <a:r>
              <a:rPr lang="en-US" smtClean="0"/>
              <a:t>Click to edit Master text styles</a:t>
            </a:r>
          </a:p>
        </p:txBody>
      </p:sp>
      <p:sp>
        <p:nvSpPr>
          <p:cNvPr id="4" name="Rectangle 3"/>
          <p:cNvSpPr/>
          <p:nvPr userDrawn="1"/>
        </p:nvSpPr>
        <p:spPr>
          <a:xfrm>
            <a:off x="107577" y="704850"/>
            <a:ext cx="11887575"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Rectangle 4"/>
          <p:cNvSpPr/>
          <p:nvPr userDrawn="1"/>
        </p:nvSpPr>
        <p:spPr>
          <a:xfrm>
            <a:off x="9179762" y="6244666"/>
            <a:ext cx="2815389" cy="95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042737" y="6356350"/>
            <a:ext cx="10748836" cy="429930"/>
          </a:xfrm>
          <a:prstGeom prst="rect">
            <a:avLst/>
          </a:prstGeom>
        </p:spPr>
        <p:txBody>
          <a:bodyPr/>
          <a:lstStyle>
            <a:lvl1pPr algn="just">
              <a:defRPr/>
            </a:lvl1pPr>
          </a:lstStyle>
          <a:p>
            <a:endParaRPr lang="en-US" dirty="0">
              <a:solidFill>
                <a:srgbClr val="000000"/>
              </a:solidFill>
            </a:endParaRPr>
          </a:p>
        </p:txBody>
      </p:sp>
      <p:sp>
        <p:nvSpPr>
          <p:cNvPr id="4" name="Content Placeholder 2"/>
          <p:cNvSpPr>
            <a:spLocks noGrp="1"/>
          </p:cNvSpPr>
          <p:nvPr>
            <p:ph idx="1"/>
          </p:nvPr>
        </p:nvSpPr>
        <p:spPr>
          <a:xfrm>
            <a:off x="304800" y="923365"/>
            <a:ext cx="11489267" cy="5223435"/>
          </a:xfrm>
        </p:spPr>
        <p:txBody>
          <a:bodyPr>
            <a:normAutofit/>
          </a:bodyPr>
          <a:lstStyle>
            <a:lvl1pPr marL="342900" indent="-342900">
              <a:buFont typeface="Wingdings" panose="05000000000000000000" pitchFamily="2" charset="2"/>
              <a:buChar char="§"/>
              <a:defRPr sz="1100"/>
            </a:lvl1pPr>
            <a:lvl2pPr>
              <a:defRPr sz="1100"/>
            </a:lvl2pPr>
            <a:lvl3pPr>
              <a:defRPr sz="1100"/>
            </a:lvl3pPr>
            <a:lvl4pPr marL="1600200" indent="-228600">
              <a:buFont typeface="Arial" panose="020B0604020202020204" pitchFamily="34" charset="0"/>
              <a:buChar cha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304800" y="219792"/>
            <a:ext cx="11489267" cy="54220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6" name="Rectangle 5"/>
          <p:cNvSpPr/>
          <p:nvPr userDrawn="1"/>
        </p:nvSpPr>
        <p:spPr>
          <a:xfrm>
            <a:off x="9179762" y="6244666"/>
            <a:ext cx="2815389" cy="95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53" y="6344653"/>
            <a:ext cx="743284" cy="368771"/>
          </a:xfrm>
          <a:prstGeom prst="rect">
            <a:avLst/>
          </a:prstGeom>
        </p:spPr>
      </p:pic>
      <p:sp>
        <p:nvSpPr>
          <p:cNvPr id="12" name="Content Placeholder 2"/>
          <p:cNvSpPr>
            <a:spLocks noGrp="1"/>
          </p:cNvSpPr>
          <p:nvPr>
            <p:ph sz="half" idx="10"/>
          </p:nvPr>
        </p:nvSpPr>
        <p:spPr>
          <a:xfrm>
            <a:off x="6199718" y="920751"/>
            <a:ext cx="5594349" cy="5226050"/>
          </a:xfrm>
        </p:spPr>
        <p:txBody>
          <a:bodyPr>
            <a:normAutofit/>
          </a:bodyPr>
          <a:lstStyle>
            <a:lvl1pPr marL="342900" indent="-342900" algn="l" defTabSz="914400" rtl="0" eaLnBrk="1" latinLnBrk="0" hangingPunct="1">
              <a:spcBef>
                <a:spcPct val="20000"/>
              </a:spcBef>
              <a:buFont typeface="Wingdings" panose="05000000000000000000" pitchFamily="2" charset="2"/>
              <a:buChar char="§"/>
              <a:defRPr lang="en-US" sz="1100" kern="1200" dirty="0" smtClean="0">
                <a:solidFill>
                  <a:schemeClr val="tx1"/>
                </a:solidFill>
                <a:latin typeface="+mn-lt"/>
                <a:ea typeface="+mn-ea"/>
                <a:cs typeface="+mn-cs"/>
              </a:defRPr>
            </a:lvl1pPr>
            <a:lvl2pPr algn="l" defTabSz="914400" rtl="0" eaLnBrk="1" latinLnBrk="0" hangingPunct="1">
              <a:spcBef>
                <a:spcPct val="20000"/>
              </a:spcBef>
              <a:defRPr lang="en-US" sz="1100" kern="1200" dirty="0" smtClean="0">
                <a:solidFill>
                  <a:schemeClr val="tx1"/>
                </a:solidFill>
                <a:latin typeface="+mn-lt"/>
                <a:ea typeface="+mn-ea"/>
                <a:cs typeface="+mn-cs"/>
              </a:defRPr>
            </a:lvl2pPr>
            <a:lvl3pPr algn="l" defTabSz="914400" rtl="0" eaLnBrk="1" latinLnBrk="0" hangingPunct="1">
              <a:spcBef>
                <a:spcPct val="20000"/>
              </a:spcBef>
              <a:defRPr lang="en-US" sz="11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1100" kern="1200" dirty="0" smtClean="0">
                <a:solidFill>
                  <a:schemeClr val="tx1"/>
                </a:solidFill>
                <a:latin typeface="+mn-lt"/>
                <a:ea typeface="+mn-ea"/>
                <a:cs typeface="+mn-cs"/>
              </a:defRPr>
            </a:lvl4pPr>
            <a:lvl5pPr algn="l" defTabSz="914400" rtl="0" eaLnBrk="1" latinLnBrk="0" hangingPunct="1">
              <a:spcBef>
                <a:spcPct val="20000"/>
              </a:spcBef>
              <a:defRPr lang="en-US" sz="11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Placeholder 1"/>
          <p:cNvSpPr>
            <a:spLocks noGrp="1"/>
          </p:cNvSpPr>
          <p:nvPr>
            <p:ph type="title"/>
          </p:nvPr>
        </p:nvSpPr>
        <p:spPr>
          <a:xfrm>
            <a:off x="304800" y="219792"/>
            <a:ext cx="11489267" cy="54220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6" name="Content Placeholder 2"/>
          <p:cNvSpPr>
            <a:spLocks noGrp="1"/>
          </p:cNvSpPr>
          <p:nvPr>
            <p:ph idx="1"/>
          </p:nvPr>
        </p:nvSpPr>
        <p:spPr>
          <a:xfrm>
            <a:off x="304800" y="920751"/>
            <a:ext cx="5600947" cy="5230368"/>
          </a:xfrm>
        </p:spPr>
        <p:txBody>
          <a:bodyPr>
            <a:normAutofit/>
          </a:bodyPr>
          <a:lstStyle>
            <a:lvl1pPr marL="342900" indent="-342900">
              <a:buFont typeface="Wingdings" panose="05000000000000000000" pitchFamily="2" charset="2"/>
              <a:buChar char="§"/>
              <a:defRPr sz="1100"/>
            </a:lvl1pPr>
            <a:lvl2pPr>
              <a:defRPr sz="1100"/>
            </a:lvl2pPr>
            <a:lvl3pPr>
              <a:defRPr sz="1100"/>
            </a:lvl3pPr>
            <a:lvl4pPr marL="1600200" indent="-228600">
              <a:buFont typeface="Arial" panose="020B0604020202020204" pitchFamily="34" charset="0"/>
              <a:buChar cha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7"/>
          <p:cNvSpPr>
            <a:spLocks noGrp="1"/>
          </p:cNvSpPr>
          <p:nvPr>
            <p:ph type="ftr" sz="quarter" idx="3"/>
          </p:nvPr>
        </p:nvSpPr>
        <p:spPr>
          <a:xfrm>
            <a:off x="1042737" y="6356350"/>
            <a:ext cx="10748836" cy="429930"/>
          </a:xfrm>
          <a:prstGeom prst="rect">
            <a:avLst/>
          </a:prstGeom>
        </p:spPr>
        <p:txBody>
          <a:bodyPr vert="horz" lIns="91440" tIns="45720" rIns="91440" bIns="45720" rtlCol="0" anchor="t"/>
          <a:lstStyle>
            <a:lvl1pPr algn="just">
              <a:defRPr sz="800" i="0">
                <a:solidFill>
                  <a:schemeClr val="tx1"/>
                </a:solidFill>
              </a:defRPr>
            </a:lvl1pPr>
          </a:lstStyle>
          <a:p>
            <a:endParaRPr lang="en-US" dirty="0">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453" y="6344653"/>
            <a:ext cx="743284" cy="368771"/>
          </a:xfrm>
          <a:prstGeom prst="rect">
            <a:avLst/>
          </a:prstGeom>
        </p:spPr>
      </p:pic>
      <p:sp>
        <p:nvSpPr>
          <p:cNvPr id="10" name="Rectangle 9"/>
          <p:cNvSpPr/>
          <p:nvPr userDrawn="1"/>
        </p:nvSpPr>
        <p:spPr>
          <a:xfrm>
            <a:off x="9179762" y="6244666"/>
            <a:ext cx="2815389" cy="95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22376"/>
            <a:ext cx="5598501" cy="356755"/>
          </a:xfrm>
          <a:solidFill>
            <a:schemeClr val="accent1"/>
          </a:solidFill>
        </p:spPr>
        <p:txBody>
          <a:bodyPr anchor="ctr">
            <a:normAutofit/>
          </a:bodyPr>
          <a:lstStyle>
            <a:lvl1pPr marL="0" indent="0">
              <a:buNone/>
              <a:defRPr sz="1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589520"/>
            <a:ext cx="5598501" cy="4557280"/>
          </a:xfrm>
        </p:spPr>
        <p:txBody>
          <a:bodyPr>
            <a:normAutofit/>
          </a:bodyPr>
          <a:lstStyle>
            <a:lvl1pPr>
              <a:defRPr sz="1100"/>
            </a:lvl1pPr>
            <a:lvl2pPr>
              <a:defRPr sz="1100"/>
            </a:lvl2pPr>
            <a:lvl3pPr>
              <a:defRPr sz="1100"/>
            </a:lvl3pPr>
            <a:lvl4pPr>
              <a:defRPr sz="11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7" y="1222376"/>
            <a:ext cx="5600700" cy="356755"/>
          </a:xfrm>
          <a:solidFill>
            <a:schemeClr val="accent1"/>
          </a:solidFill>
        </p:spPr>
        <p:txBody>
          <a:bodyPr anchor="ctr">
            <a:normAutofit/>
          </a:bodyPr>
          <a:lstStyle>
            <a:lvl1pPr marL="0" indent="0">
              <a:buNone/>
              <a:defRPr sz="1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1589520"/>
            <a:ext cx="5600700" cy="4557280"/>
          </a:xfrm>
        </p:spPr>
        <p:txBody>
          <a:bodyPr>
            <a:normAutofit/>
          </a:bodyPr>
          <a:lstStyle>
            <a:lvl1pPr>
              <a:defRPr sz="1100"/>
            </a:lvl1pPr>
            <a:lvl2pPr>
              <a:defRPr sz="1100"/>
            </a:lvl2pPr>
            <a:lvl3pPr>
              <a:defRPr sz="1100"/>
            </a:lvl3pPr>
            <a:lvl4pPr>
              <a:defRPr sz="11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304800" y="219792"/>
            <a:ext cx="11489267" cy="54220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8" name="Footer Placeholder 27"/>
          <p:cNvSpPr>
            <a:spLocks noGrp="1"/>
          </p:cNvSpPr>
          <p:nvPr>
            <p:ph type="ftr" sz="quarter" idx="10"/>
          </p:nvPr>
        </p:nvSpPr>
        <p:spPr>
          <a:xfrm>
            <a:off x="1042737" y="6356350"/>
            <a:ext cx="10748836" cy="429930"/>
          </a:xfrm>
          <a:prstGeom prst="rect">
            <a:avLst/>
          </a:prstGeom>
        </p:spPr>
        <p:txBody>
          <a:bodyPr vert="horz" lIns="91440" tIns="45720" rIns="91440" bIns="45720" rtlCol="0" anchor="t"/>
          <a:lstStyle>
            <a:lvl1pPr algn="just">
              <a:defRPr sz="800" i="0">
                <a:solidFill>
                  <a:schemeClr val="tx1"/>
                </a:solidFill>
              </a:defRPr>
            </a:lvl1pPr>
          </a:lstStyle>
          <a:p>
            <a:endParaRPr lang="en-US" dirty="0">
              <a:solidFill>
                <a:srgbClr val="000000"/>
              </a:solidFill>
            </a:endParaRPr>
          </a:p>
        </p:txBody>
      </p:sp>
      <p:sp>
        <p:nvSpPr>
          <p:cNvPr id="10" name="Rectangle 9"/>
          <p:cNvSpPr/>
          <p:nvPr userDrawn="1"/>
        </p:nvSpPr>
        <p:spPr>
          <a:xfrm>
            <a:off x="9179762" y="6244666"/>
            <a:ext cx="2815389" cy="95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6" name="Text Placeholder 7"/>
          <p:cNvSpPr>
            <a:spLocks noGrp="1"/>
          </p:cNvSpPr>
          <p:nvPr>
            <p:ph type="body" sz="quarter" idx="13" hasCustomPrompt="1"/>
          </p:nvPr>
        </p:nvSpPr>
        <p:spPr>
          <a:xfrm>
            <a:off x="317501" y="919900"/>
            <a:ext cx="11345417" cy="169277"/>
          </a:xfrm>
        </p:spPr>
        <p:txBody>
          <a:bodyPr vert="horz" wrap="square" lIns="0" tIns="0" rIns="0" bIns="0" rtlCol="0" anchor="t" anchorCtr="0">
            <a:spAutoFit/>
          </a:bodyPr>
          <a:lstStyle>
            <a:lvl1pPr marL="179388" indent="-179388">
              <a:buNone/>
              <a:defRPr lang="en-GB" sz="1100" b="1" i="1" dirty="0"/>
            </a:lvl1pPr>
          </a:lstStyle>
          <a:p>
            <a:pPr marL="0" lvl="0" indent="0"/>
            <a:r>
              <a:rPr lang="en-GB" dirty="0" smtClean="0"/>
              <a:t>Subtitle</a:t>
            </a:r>
            <a:endParaRPr lang="en-GB" dirty="0"/>
          </a:p>
        </p:txBody>
      </p:sp>
      <p:sp>
        <p:nvSpPr>
          <p:cNvPr id="10" name="Text Placeholder 2"/>
          <p:cNvSpPr>
            <a:spLocks noGrp="1"/>
          </p:cNvSpPr>
          <p:nvPr>
            <p:ph idx="1"/>
          </p:nvPr>
        </p:nvSpPr>
        <p:spPr>
          <a:xfrm>
            <a:off x="304800" y="1225550"/>
            <a:ext cx="11489267" cy="49232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304800" y="219792"/>
            <a:ext cx="11489267" cy="54220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8" name="Footer Placeholder 27"/>
          <p:cNvSpPr>
            <a:spLocks noGrp="1"/>
          </p:cNvSpPr>
          <p:nvPr>
            <p:ph type="ftr" sz="quarter" idx="3"/>
          </p:nvPr>
        </p:nvSpPr>
        <p:spPr>
          <a:xfrm>
            <a:off x="1042737" y="6356350"/>
            <a:ext cx="10748836" cy="429930"/>
          </a:xfrm>
          <a:prstGeom prst="rect">
            <a:avLst/>
          </a:prstGeom>
        </p:spPr>
        <p:txBody>
          <a:bodyPr vert="horz" lIns="91440" tIns="45720" rIns="91440" bIns="45720" rtlCol="0" anchor="t"/>
          <a:lstStyle>
            <a:lvl1pPr algn="just">
              <a:defRPr sz="800" i="0">
                <a:solidFill>
                  <a:schemeClr val="tx1"/>
                </a:solidFill>
              </a:defRPr>
            </a:lvl1pPr>
          </a:lstStyle>
          <a:p>
            <a:endParaRPr lang="en-US" dirty="0">
              <a:solidFill>
                <a:srgbClr val="000000"/>
              </a:solidFill>
            </a:endParaRPr>
          </a:p>
        </p:txBody>
      </p:sp>
      <p:sp>
        <p:nvSpPr>
          <p:cNvPr id="9" name="Rectangle 8"/>
          <p:cNvSpPr/>
          <p:nvPr userDrawn="1"/>
        </p:nvSpPr>
        <p:spPr>
          <a:xfrm>
            <a:off x="9179762" y="6244666"/>
            <a:ext cx="2815389" cy="95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End Pa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678" b="36300"/>
          <a:stretch/>
        </p:blipFill>
        <p:spPr>
          <a:xfrm>
            <a:off x="0" y="0"/>
            <a:ext cx="12192000" cy="6858000"/>
          </a:xfrm>
          <a:prstGeom prst="rect">
            <a:avLst/>
          </a:prstGeom>
        </p:spPr>
      </p:pic>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78" b="36300"/>
          <a:stretch/>
        </p:blipFill>
        <p:spPr>
          <a:xfrm>
            <a:off x="0" y="0"/>
            <a:ext cx="12192000" cy="6858000"/>
          </a:xfrm>
          <a:prstGeom prst="rect">
            <a:avLst/>
          </a:prstGeom>
        </p:spPr>
      </p:pic>
    </p:spTree>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0267" y="549276"/>
            <a:ext cx="11120967" cy="7651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9179762" y="6244666"/>
            <a:ext cx="2815389" cy="95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0B19A-6FDB-DC4C-9DF7-AFE037845D7D}" type="datetimeFigureOut">
              <a:rPr lang="en-US" smtClean="0">
                <a:solidFill>
                  <a:prstClr val="black">
                    <a:tint val="75000"/>
                  </a:prstClr>
                </a:solidFill>
              </a:rPr>
              <a:pPr/>
              <a:t>6/27/17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1FFCEE-2A75-9941-8B57-329B82A38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07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Slide with Visual">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78" b="36300"/>
          <a:stretch/>
        </p:blipFill>
        <p:spPr>
          <a:xfrm>
            <a:off x="0" y="0"/>
            <a:ext cx="12192000" cy="6858000"/>
          </a:xfrm>
          <a:prstGeom prst="rect">
            <a:avLst/>
          </a:prstGeom>
        </p:spPr>
      </p:pic>
      <p:sp>
        <p:nvSpPr>
          <p:cNvPr id="25" name="Text Placeholder 24"/>
          <p:cNvSpPr>
            <a:spLocks noGrp="1"/>
          </p:cNvSpPr>
          <p:nvPr>
            <p:ph type="body" sz="quarter" idx="10" hasCustomPrompt="1"/>
          </p:nvPr>
        </p:nvSpPr>
        <p:spPr>
          <a:xfrm>
            <a:off x="0" y="4952475"/>
            <a:ext cx="12192000" cy="1179002"/>
          </a:xfrm>
          <a:solidFill>
            <a:schemeClr val="bg1"/>
          </a:solidFill>
        </p:spPr>
        <p:txBody>
          <a:bodyPr wrap="square" tIns="50400" bIns="50400" anchor="ctr" anchorCtr="0">
            <a:spAutoFit/>
          </a:bodyPr>
          <a:lstStyle>
            <a:lvl1pPr marL="0" indent="0" algn="ctr">
              <a:buNone/>
              <a:defRPr sz="1400">
                <a:solidFill>
                  <a:srgbClr val="000050"/>
                </a:solidFill>
              </a:defRPr>
            </a:lvl1pPr>
          </a:lstStyle>
          <a:p>
            <a:pPr lvl="0"/>
            <a:r>
              <a:rPr lang="en-GB" noProof="0" dirty="0" smtClean="0"/>
              <a:t/>
            </a:r>
            <a:br>
              <a:rPr lang="en-GB" noProof="0" dirty="0" smtClean="0"/>
            </a:br>
            <a:r>
              <a:rPr lang="en-GB" noProof="0" dirty="0" smtClean="0"/>
              <a:t/>
            </a:r>
            <a:br>
              <a:rPr lang="en-GB" noProof="0" dirty="0" smtClean="0"/>
            </a:br>
            <a:r>
              <a:rPr lang="en-GB" noProof="0" dirty="0" smtClean="0"/>
              <a:t>Click to Add Title</a:t>
            </a:r>
            <a:br>
              <a:rPr lang="en-GB" noProof="0" dirty="0" smtClean="0"/>
            </a:br>
            <a:r>
              <a:rPr lang="en-GB" noProof="0" dirty="0" smtClean="0"/>
              <a:t/>
            </a:r>
            <a:br>
              <a:rPr lang="en-GB" noProof="0" dirty="0" smtClean="0"/>
            </a:br>
            <a:endParaRPr lang="en-GB" noProof="0"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7967" y="1083419"/>
            <a:ext cx="2278407" cy="1130400"/>
          </a:xfrm>
          <a:prstGeom prst="rect">
            <a:avLst/>
          </a:prstGeom>
        </p:spPr>
      </p:pic>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tandard page">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6933" cy="12700"/>
          </a:xfrm>
          <a:prstGeom prst="octagon">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Content Placeholder 2"/>
          <p:cNvSpPr>
            <a:spLocks noGrp="1"/>
          </p:cNvSpPr>
          <p:nvPr>
            <p:ph idx="1"/>
          </p:nvPr>
        </p:nvSpPr>
        <p:spPr>
          <a:xfrm>
            <a:off x="1539067" y="1404939"/>
            <a:ext cx="10123767" cy="4269879"/>
          </a:xfrm>
        </p:spPr>
        <p:txBody>
          <a:bodyPr>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Footer Placeholder 4"/>
          <p:cNvSpPr>
            <a:spLocks noGrp="1"/>
          </p:cNvSpPr>
          <p:nvPr>
            <p:ph type="ftr" sz="quarter" idx="11"/>
          </p:nvPr>
        </p:nvSpPr>
        <p:spPr>
          <a:xfrm>
            <a:off x="4164639" y="6481292"/>
            <a:ext cx="3860800" cy="173124"/>
          </a:xfrm>
          <a:prstGeom prst="rect">
            <a:avLst/>
          </a:prstGeom>
        </p:spPr>
        <p:txBody>
          <a:bodyPr/>
          <a:lstStyle/>
          <a:p>
            <a:endParaRPr lang="en-GB" dirty="0">
              <a:solidFill>
                <a:srgbClr val="000000"/>
              </a:solidFill>
            </a:endParaRPr>
          </a:p>
        </p:txBody>
      </p:sp>
      <p:sp>
        <p:nvSpPr>
          <p:cNvPr id="8" name="Text Placeholder 7"/>
          <p:cNvSpPr>
            <a:spLocks noGrp="1"/>
          </p:cNvSpPr>
          <p:nvPr>
            <p:ph type="body" sz="quarter" idx="13" hasCustomPrompt="1"/>
          </p:nvPr>
        </p:nvSpPr>
        <p:spPr>
          <a:xfrm>
            <a:off x="1539152" y="884040"/>
            <a:ext cx="10123765" cy="169277"/>
          </a:xfrm>
        </p:spPr>
        <p:txBody>
          <a:bodyPr vert="horz" wrap="square" lIns="0" tIns="0" rIns="0" bIns="0" rtlCol="0" anchor="t" anchorCtr="0">
            <a:spAutoFit/>
          </a:bodyPr>
          <a:lstStyle>
            <a:lvl1pPr marL="179388" indent="-179388">
              <a:buNone/>
              <a:defRPr lang="en-GB" sz="1100" b="1" i="1" dirty="0"/>
            </a:lvl1pPr>
          </a:lstStyle>
          <a:p>
            <a:pPr marL="0" lvl="0" indent="0"/>
            <a:r>
              <a:rPr lang="en-GB" dirty="0" smtClean="0"/>
              <a:t>Subtitle</a:t>
            </a:r>
            <a:endParaRPr lang="en-GB" dirty="0"/>
          </a:p>
        </p:txBody>
      </p:sp>
      <p:sp>
        <p:nvSpPr>
          <p:cNvPr id="10" name="Title 9"/>
          <p:cNvSpPr>
            <a:spLocks noGrp="1"/>
          </p:cNvSpPr>
          <p:nvPr>
            <p:ph type="title" hasCustomPrompt="1"/>
          </p:nvPr>
        </p:nvSpPr>
        <p:spPr>
          <a:xfrm>
            <a:off x="115403" y="299694"/>
            <a:ext cx="11582400" cy="542209"/>
          </a:xfrm>
          <a:prstGeom prst="rect">
            <a:avLst/>
          </a:prstGeom>
        </p:spPr>
        <p:txBody>
          <a:bodyPr/>
          <a:lstStyle/>
          <a:p>
            <a:r>
              <a:rPr lang="en-GB" noProof="0" dirty="0" smtClean="0"/>
              <a:t>Click to Add Title</a:t>
            </a:r>
            <a:endParaRPr lang="en-GB" dirty="0"/>
          </a:p>
        </p:txBody>
      </p:sp>
      <p:sp>
        <p:nvSpPr>
          <p:cNvPr id="6" name="Text Placeholder 2"/>
          <p:cNvSpPr>
            <a:spLocks noGrp="1"/>
          </p:cNvSpPr>
          <p:nvPr>
            <p:ph type="body" sz="quarter" idx="20" hasCustomPrompt="1"/>
          </p:nvPr>
        </p:nvSpPr>
        <p:spPr>
          <a:xfrm>
            <a:off x="1538818" y="6033252"/>
            <a:ext cx="10122372" cy="184666"/>
          </a:xfrm>
        </p:spPr>
        <p:txBody>
          <a:bodyPr wrap="square" anchor="b" anchorCtr="0">
            <a:spAutoFit/>
          </a:bodyPr>
          <a:lstStyle>
            <a:lvl1pPr marL="0" indent="0" algn="r">
              <a:buNone/>
              <a:defRPr sz="600" i="1"/>
            </a:lvl1pPr>
          </a:lstStyle>
          <a:p>
            <a:pPr lvl="0"/>
            <a:r>
              <a:rPr lang="en-US" dirty="0" smtClean="0"/>
              <a:t>Click to add source</a:t>
            </a:r>
            <a:endParaRPr lang="en-GB" dirty="0"/>
          </a:p>
        </p:txBody>
      </p:sp>
      <p:sp>
        <p:nvSpPr>
          <p:cNvPr id="11" name="Slide Number Placeholder 5"/>
          <p:cNvSpPr>
            <a:spLocks noGrp="1"/>
          </p:cNvSpPr>
          <p:nvPr>
            <p:ph type="sldNum" sz="quarter" idx="4"/>
          </p:nvPr>
        </p:nvSpPr>
        <p:spPr>
          <a:xfrm>
            <a:off x="11385551" y="6242050"/>
            <a:ext cx="609600" cy="615950"/>
          </a:xfrm>
          <a:prstGeom prst="rect">
            <a:avLst/>
          </a:prstGeom>
        </p:spPr>
        <p:txBody>
          <a:bodyPr vert="horz" lIns="91440" tIns="45720" rIns="91440" bIns="45720" rtlCol="0" anchor="ctr"/>
          <a:lstStyle>
            <a:lvl1pPr algn="r">
              <a:defRPr sz="1200">
                <a:solidFill>
                  <a:schemeClr val="tx1">
                    <a:tint val="75000"/>
                  </a:schemeClr>
                </a:solidFill>
              </a:defRPr>
            </a:lvl1pPr>
          </a:lstStyle>
          <a:p>
            <a:fld id="{AB91A53C-19EE-4BD4-BC29-071E7FE60725}" type="slidenum">
              <a:rPr lang="en-US" smtClean="0">
                <a:solidFill>
                  <a:srgbClr val="000000">
                    <a:tint val="75000"/>
                  </a:srgbClr>
                </a:solidFill>
              </a:rPr>
              <a:pPr/>
              <a:t>‹#›</a:t>
            </a:fld>
            <a:endParaRPr lang="en-US" dirty="0">
              <a:solidFill>
                <a:srgbClr val="000000">
                  <a:tint val="75000"/>
                </a:srgbClr>
              </a:solidFill>
            </a:endParaRPr>
          </a:p>
        </p:txBody>
      </p:sp>
      <p:sp>
        <p:nvSpPr>
          <p:cNvPr id="4" name="Rectangle 3"/>
          <p:cNvSpPr/>
          <p:nvPr userDrawn="1"/>
        </p:nvSpPr>
        <p:spPr>
          <a:xfrm>
            <a:off x="9179762" y="6244666"/>
            <a:ext cx="2815389" cy="95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19792"/>
            <a:ext cx="11582400" cy="542209"/>
          </a:xfrm>
          <a:prstGeom prst="rect">
            <a:avLst/>
          </a:prstGeom>
        </p:spPr>
        <p:txBody>
          <a:bodyPr/>
          <a:lstStyle/>
          <a:p>
            <a:r>
              <a:rPr lang="en-GB" noProof="0" dirty="0"/>
              <a:t>Click to Add Title</a:t>
            </a:r>
            <a:endParaRPr lang="en-GB" dirty="0"/>
          </a:p>
        </p:txBody>
      </p:sp>
      <p:sp>
        <p:nvSpPr>
          <p:cNvPr id="4" name="Footer Placeholder 3"/>
          <p:cNvSpPr>
            <a:spLocks noGrp="1"/>
          </p:cNvSpPr>
          <p:nvPr>
            <p:ph type="ftr" sz="quarter" idx="11"/>
          </p:nvPr>
        </p:nvSpPr>
        <p:spPr>
          <a:xfrm>
            <a:off x="4164639" y="6481292"/>
            <a:ext cx="3860800" cy="173124"/>
          </a:xfrm>
          <a:prstGeom prst="rect">
            <a:avLst/>
          </a:prstGeom>
        </p:spPr>
        <p:txBody>
          <a:bodyPr/>
          <a:lstStyle/>
          <a:p>
            <a:endParaRPr lang="en-GB" dirty="0">
              <a:solidFill>
                <a:srgbClr val="000000"/>
              </a:solidFill>
            </a:endParaRPr>
          </a:p>
        </p:txBody>
      </p:sp>
      <p:sp>
        <p:nvSpPr>
          <p:cNvPr id="6" name="Text Placeholder 7"/>
          <p:cNvSpPr>
            <a:spLocks noGrp="1"/>
          </p:cNvSpPr>
          <p:nvPr>
            <p:ph type="body" sz="quarter" idx="13" hasCustomPrompt="1"/>
          </p:nvPr>
        </p:nvSpPr>
        <p:spPr>
          <a:xfrm>
            <a:off x="1539152" y="884040"/>
            <a:ext cx="10123765" cy="169277"/>
          </a:xfrm>
        </p:spPr>
        <p:txBody>
          <a:bodyPr vert="horz" wrap="square" lIns="0" tIns="0" rIns="0" bIns="0" rtlCol="0" anchor="t" anchorCtr="0">
            <a:spAutoFit/>
          </a:bodyPr>
          <a:lstStyle>
            <a:lvl1pPr marL="179388" indent="-179388">
              <a:buNone/>
              <a:defRPr lang="en-GB" sz="1100" b="1" i="1" dirty="0"/>
            </a:lvl1pPr>
          </a:lstStyle>
          <a:p>
            <a:pPr marL="0" lvl="0" indent="0"/>
            <a:r>
              <a:rPr lang="en-GB"/>
              <a:t>Subtitle</a:t>
            </a:r>
            <a:endParaRPr lang="en-GB" dirty="0"/>
          </a:p>
        </p:txBody>
      </p:sp>
      <p:sp>
        <p:nvSpPr>
          <p:cNvPr id="7" name="Text Placeholder 2"/>
          <p:cNvSpPr>
            <a:spLocks noGrp="1"/>
          </p:cNvSpPr>
          <p:nvPr>
            <p:ph type="body" sz="quarter" idx="20" hasCustomPrompt="1"/>
          </p:nvPr>
        </p:nvSpPr>
        <p:spPr>
          <a:xfrm>
            <a:off x="1538818" y="6033252"/>
            <a:ext cx="10122372" cy="184666"/>
          </a:xfrm>
        </p:spPr>
        <p:txBody>
          <a:bodyPr wrap="square" anchor="b" anchorCtr="0">
            <a:spAutoFit/>
          </a:bodyPr>
          <a:lstStyle>
            <a:lvl1pPr marL="0" indent="0" algn="r">
              <a:buNone/>
              <a:defRPr sz="600" i="1"/>
            </a:lvl1pPr>
          </a:lstStyle>
          <a:p>
            <a:pPr lvl="0"/>
            <a:r>
              <a:rPr lang="en-US" dirty="0"/>
              <a:t>Click to add source</a:t>
            </a:r>
            <a:endParaRPr lang="en-GB" dirty="0"/>
          </a:p>
        </p:txBody>
      </p:sp>
      <p:sp>
        <p:nvSpPr>
          <p:cNvPr id="9" name="Slide Number Placeholder 5"/>
          <p:cNvSpPr>
            <a:spLocks noGrp="1"/>
          </p:cNvSpPr>
          <p:nvPr>
            <p:ph type="sldNum" sz="quarter" idx="12"/>
          </p:nvPr>
        </p:nvSpPr>
        <p:spPr>
          <a:xfrm>
            <a:off x="11385551" y="6242050"/>
            <a:ext cx="609600" cy="615950"/>
          </a:xfrm>
          <a:prstGeom prst="rect">
            <a:avLst/>
          </a:prstGeom>
        </p:spPr>
        <p:txBody>
          <a:bodyPr/>
          <a:lstStyle/>
          <a:p>
            <a:fld id="{AB91A53C-19EE-4BD4-BC29-071E7FE60725}" type="slidenum">
              <a:rPr lang="en-US" smtClean="0">
                <a:solidFill>
                  <a:srgbClr val="000000">
                    <a:tint val="75000"/>
                  </a:srgbClr>
                </a:solidFill>
              </a:rPr>
              <a:pPr/>
              <a:t>‹#›</a:t>
            </a:fld>
            <a:endParaRPr lang="en-US" dirty="0">
              <a:solidFill>
                <a:srgbClr val="000000">
                  <a:tint val="75000"/>
                </a:srgbClr>
              </a:solidFill>
            </a:endParaRPr>
          </a:p>
        </p:txBody>
      </p:sp>
      <p:sp>
        <p:nvSpPr>
          <p:cNvPr id="8" name="Rectangle 7"/>
          <p:cNvSpPr/>
          <p:nvPr userDrawn="1"/>
        </p:nvSpPr>
        <p:spPr>
          <a:xfrm>
            <a:off x="9179762" y="6244666"/>
            <a:ext cx="2815389" cy="95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Content with Title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04800" y="6356351"/>
            <a:ext cx="8737600" cy="365125"/>
          </a:xfrm>
          <a:prstGeom prst="rect">
            <a:avLst/>
          </a:prstGeom>
        </p:spPr>
        <p:txBody>
          <a:bodyPr/>
          <a:lstStyle/>
          <a:p>
            <a:endParaRPr lang="en-GB" dirty="0">
              <a:solidFill>
                <a:srgbClr val="000000"/>
              </a:solidFill>
            </a:endParaRPr>
          </a:p>
        </p:txBody>
      </p:sp>
      <p:sp>
        <p:nvSpPr>
          <p:cNvPr id="9" name="Text Placeholder 7"/>
          <p:cNvSpPr>
            <a:spLocks noGrp="1"/>
          </p:cNvSpPr>
          <p:nvPr>
            <p:ph type="body" sz="quarter" idx="13" hasCustomPrompt="1"/>
          </p:nvPr>
        </p:nvSpPr>
        <p:spPr>
          <a:xfrm>
            <a:off x="1539152" y="884040"/>
            <a:ext cx="10123765" cy="169277"/>
          </a:xfrm>
        </p:spPr>
        <p:txBody>
          <a:bodyPr vert="horz" wrap="square" lIns="0" tIns="0" rIns="0" bIns="0" rtlCol="0" anchor="t" anchorCtr="0">
            <a:spAutoFit/>
          </a:bodyPr>
          <a:lstStyle>
            <a:lvl1pPr marL="179388" indent="-179388">
              <a:buNone/>
              <a:defRPr lang="en-GB" sz="1100" b="1" i="1" dirty="0"/>
            </a:lvl1pPr>
          </a:lstStyle>
          <a:p>
            <a:pPr marL="0" lvl="0" indent="0"/>
            <a:r>
              <a:rPr lang="en-GB" dirty="0"/>
              <a:t>Subtitle</a:t>
            </a:r>
          </a:p>
        </p:txBody>
      </p:sp>
      <p:sp>
        <p:nvSpPr>
          <p:cNvPr id="12" name="Content Placeholder 10"/>
          <p:cNvSpPr>
            <a:spLocks noGrp="1"/>
          </p:cNvSpPr>
          <p:nvPr>
            <p:ph sz="quarter" idx="15"/>
          </p:nvPr>
        </p:nvSpPr>
        <p:spPr>
          <a:xfrm>
            <a:off x="6883400" y="1672820"/>
            <a:ext cx="4779064" cy="1793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itle 12"/>
          <p:cNvSpPr>
            <a:spLocks noGrp="1"/>
          </p:cNvSpPr>
          <p:nvPr>
            <p:ph type="title" hasCustomPrompt="1"/>
          </p:nvPr>
        </p:nvSpPr>
        <p:spPr>
          <a:xfrm>
            <a:off x="1539152" y="548770"/>
            <a:ext cx="10123765" cy="246221"/>
          </a:xfrm>
          <a:prstGeom prst="rect">
            <a:avLst/>
          </a:prstGeom>
        </p:spPr>
        <p:txBody>
          <a:bodyPr/>
          <a:lstStyle/>
          <a:p>
            <a:r>
              <a:rPr lang="en-GB" noProof="0" dirty="0"/>
              <a:t>Click to Add Title</a:t>
            </a:r>
            <a:endParaRPr lang="en-GB" dirty="0"/>
          </a:p>
        </p:txBody>
      </p:sp>
      <p:sp>
        <p:nvSpPr>
          <p:cNvPr id="8" name="Content Placeholder 10"/>
          <p:cNvSpPr>
            <a:spLocks noGrp="1"/>
          </p:cNvSpPr>
          <p:nvPr>
            <p:ph sz="quarter" idx="17"/>
          </p:nvPr>
        </p:nvSpPr>
        <p:spPr>
          <a:xfrm>
            <a:off x="1538699" y="1672820"/>
            <a:ext cx="4779064" cy="17933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3"/>
          <p:cNvSpPr>
            <a:spLocks noGrp="1"/>
          </p:cNvSpPr>
          <p:nvPr>
            <p:ph type="body" sz="quarter" idx="19" hasCustomPrompt="1"/>
          </p:nvPr>
        </p:nvSpPr>
        <p:spPr>
          <a:xfrm>
            <a:off x="1540371" y="1404939"/>
            <a:ext cx="4777428" cy="205629"/>
          </a:xfrm>
          <a:ln w="9525">
            <a:gradFill>
              <a:gsLst>
                <a:gs pos="0">
                  <a:schemeClr val="accent1">
                    <a:lumMod val="75000"/>
                  </a:schemeClr>
                </a:gs>
                <a:gs pos="97000">
                  <a:schemeClr val="bg1"/>
                </a:gs>
                <a:gs pos="3000">
                  <a:schemeClr val="bg1"/>
                </a:gs>
                <a:gs pos="100000">
                  <a:schemeClr val="accent1">
                    <a:lumMod val="75000"/>
                  </a:schemeClr>
                </a:gs>
              </a:gsLst>
              <a:lin ang="5400000" scaled="0"/>
            </a:gradFill>
          </a:ln>
        </p:spPr>
        <p:txBody>
          <a:bodyPr vert="horz" wrap="square" lIns="0" tIns="18000" rIns="0" bIns="18000" rtlCol="0" anchor="b" anchorCtr="0">
            <a:spAutoFit/>
          </a:bodyPr>
          <a:lstStyle>
            <a:lvl1pPr marL="179388" indent="-179388">
              <a:buNone/>
              <a:defRPr lang="en-GB" b="1" noProof="0" dirty="0"/>
            </a:lvl1pPr>
          </a:lstStyle>
          <a:p>
            <a:pPr marL="0" lvl="0" indent="0"/>
            <a:r>
              <a:rPr lang="en-GB" noProof="0" dirty="0"/>
              <a:t>Click to add text</a:t>
            </a:r>
          </a:p>
        </p:txBody>
      </p:sp>
      <p:sp>
        <p:nvSpPr>
          <p:cNvPr id="18" name="Text Placeholder 13"/>
          <p:cNvSpPr>
            <a:spLocks noGrp="1"/>
          </p:cNvSpPr>
          <p:nvPr>
            <p:ph type="body" sz="quarter" idx="20" hasCustomPrompt="1"/>
          </p:nvPr>
        </p:nvSpPr>
        <p:spPr>
          <a:xfrm>
            <a:off x="6882949" y="1404939"/>
            <a:ext cx="4777428" cy="205629"/>
          </a:xfrm>
          <a:ln w="9525">
            <a:gradFill>
              <a:gsLst>
                <a:gs pos="0">
                  <a:schemeClr val="accent1">
                    <a:lumMod val="75000"/>
                  </a:schemeClr>
                </a:gs>
                <a:gs pos="97000">
                  <a:schemeClr val="bg1"/>
                </a:gs>
                <a:gs pos="3000">
                  <a:schemeClr val="bg1"/>
                </a:gs>
                <a:gs pos="100000">
                  <a:schemeClr val="accent1">
                    <a:lumMod val="75000"/>
                  </a:schemeClr>
                </a:gs>
              </a:gsLst>
              <a:lin ang="5400000" scaled="0"/>
            </a:gradFill>
          </a:ln>
        </p:spPr>
        <p:txBody>
          <a:bodyPr vert="horz" wrap="square" lIns="0" tIns="18000" rIns="0" bIns="18000" rtlCol="0" anchor="b" anchorCtr="0">
            <a:spAutoFit/>
          </a:bodyPr>
          <a:lstStyle>
            <a:lvl1pPr marL="179388" indent="-179388">
              <a:buNone/>
              <a:defRPr lang="en-GB" b="1" noProof="0" dirty="0"/>
            </a:lvl1pPr>
          </a:lstStyle>
          <a:p>
            <a:pPr marL="0" lvl="0" indent="0"/>
            <a:r>
              <a:rPr lang="en-GB" noProof="0" dirty="0"/>
              <a:t>Click to add text</a:t>
            </a:r>
          </a:p>
        </p:txBody>
      </p:sp>
      <p:sp>
        <p:nvSpPr>
          <p:cNvPr id="19" name="Content Placeholder 10"/>
          <p:cNvSpPr>
            <a:spLocks noGrp="1"/>
          </p:cNvSpPr>
          <p:nvPr>
            <p:ph sz="quarter" idx="21"/>
          </p:nvPr>
        </p:nvSpPr>
        <p:spPr>
          <a:xfrm>
            <a:off x="6883400" y="3883600"/>
            <a:ext cx="4779064" cy="1793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Content Placeholder 10"/>
          <p:cNvSpPr>
            <a:spLocks noGrp="1"/>
          </p:cNvSpPr>
          <p:nvPr>
            <p:ph sz="quarter" idx="22"/>
          </p:nvPr>
        </p:nvSpPr>
        <p:spPr>
          <a:xfrm>
            <a:off x="1538699" y="3883600"/>
            <a:ext cx="4779064" cy="1793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13"/>
          <p:cNvSpPr>
            <a:spLocks noGrp="1"/>
          </p:cNvSpPr>
          <p:nvPr>
            <p:ph type="body" sz="quarter" idx="23" hasCustomPrompt="1"/>
          </p:nvPr>
        </p:nvSpPr>
        <p:spPr>
          <a:xfrm>
            <a:off x="1540371" y="3615719"/>
            <a:ext cx="4777428" cy="205629"/>
          </a:xfrm>
          <a:ln w="9525">
            <a:gradFill>
              <a:gsLst>
                <a:gs pos="0">
                  <a:schemeClr val="accent1">
                    <a:lumMod val="75000"/>
                  </a:schemeClr>
                </a:gs>
                <a:gs pos="97000">
                  <a:schemeClr val="bg1"/>
                </a:gs>
                <a:gs pos="3000">
                  <a:schemeClr val="bg1"/>
                </a:gs>
                <a:gs pos="100000">
                  <a:schemeClr val="accent1">
                    <a:lumMod val="75000"/>
                  </a:schemeClr>
                </a:gs>
              </a:gsLst>
              <a:lin ang="5400000" scaled="0"/>
            </a:gradFill>
          </a:ln>
        </p:spPr>
        <p:txBody>
          <a:bodyPr vert="horz" wrap="square" lIns="0" tIns="18000" rIns="0" bIns="18000" rtlCol="0" anchor="b" anchorCtr="0">
            <a:spAutoFit/>
          </a:bodyPr>
          <a:lstStyle>
            <a:lvl1pPr marL="179388" indent="-179388">
              <a:buNone/>
              <a:defRPr lang="en-GB" b="1" noProof="0" dirty="0"/>
            </a:lvl1pPr>
          </a:lstStyle>
          <a:p>
            <a:pPr marL="0" lvl="0" indent="0"/>
            <a:r>
              <a:rPr lang="en-GB" noProof="0" dirty="0"/>
              <a:t>Click to add text</a:t>
            </a:r>
          </a:p>
        </p:txBody>
      </p:sp>
      <p:sp>
        <p:nvSpPr>
          <p:cNvPr id="22" name="Text Placeholder 13"/>
          <p:cNvSpPr>
            <a:spLocks noGrp="1"/>
          </p:cNvSpPr>
          <p:nvPr>
            <p:ph type="body" sz="quarter" idx="24" hasCustomPrompt="1"/>
          </p:nvPr>
        </p:nvSpPr>
        <p:spPr>
          <a:xfrm>
            <a:off x="6882949" y="3615719"/>
            <a:ext cx="4777428" cy="205629"/>
          </a:xfrm>
          <a:ln w="9525">
            <a:gradFill>
              <a:gsLst>
                <a:gs pos="0">
                  <a:schemeClr val="accent1">
                    <a:lumMod val="75000"/>
                  </a:schemeClr>
                </a:gs>
                <a:gs pos="97000">
                  <a:schemeClr val="bg1"/>
                </a:gs>
                <a:gs pos="3000">
                  <a:schemeClr val="bg1"/>
                </a:gs>
                <a:gs pos="100000">
                  <a:schemeClr val="accent1">
                    <a:lumMod val="75000"/>
                  </a:schemeClr>
                </a:gs>
              </a:gsLst>
              <a:lin ang="5400000" scaled="0"/>
            </a:gradFill>
          </a:ln>
        </p:spPr>
        <p:txBody>
          <a:bodyPr vert="horz" wrap="square" lIns="0" tIns="18000" rIns="0" bIns="18000" rtlCol="0" anchor="b" anchorCtr="0">
            <a:spAutoFit/>
          </a:bodyPr>
          <a:lstStyle>
            <a:lvl1pPr marL="179388" indent="-179388">
              <a:buNone/>
              <a:defRPr lang="en-GB" b="1" noProof="0" dirty="0"/>
            </a:lvl1pPr>
          </a:lstStyle>
          <a:p>
            <a:pPr marL="0" lvl="0" indent="0"/>
            <a:r>
              <a:rPr lang="en-GB" noProof="0" dirty="0"/>
              <a:t>Click to add text</a:t>
            </a:r>
          </a:p>
        </p:txBody>
      </p:sp>
      <p:sp>
        <p:nvSpPr>
          <p:cNvPr id="14" name="Text Placeholder 2"/>
          <p:cNvSpPr>
            <a:spLocks noGrp="1"/>
          </p:cNvSpPr>
          <p:nvPr>
            <p:ph type="body" sz="quarter" idx="25" hasCustomPrompt="1"/>
          </p:nvPr>
        </p:nvSpPr>
        <p:spPr>
          <a:xfrm>
            <a:off x="1538818" y="6033252"/>
            <a:ext cx="10122372" cy="184666"/>
          </a:xfrm>
        </p:spPr>
        <p:txBody>
          <a:bodyPr wrap="square" anchor="b" anchorCtr="0">
            <a:spAutoFit/>
          </a:bodyPr>
          <a:lstStyle>
            <a:lvl1pPr marL="0" indent="0" algn="r">
              <a:buNone/>
              <a:defRPr sz="600" i="1"/>
            </a:lvl1pPr>
          </a:lstStyle>
          <a:p>
            <a:pPr lvl="0"/>
            <a:r>
              <a:rPr lang="en-US" dirty="0"/>
              <a:t>Click to add source</a:t>
            </a:r>
            <a:endParaRPr lang="en-GB" dirty="0"/>
          </a:p>
        </p:txBody>
      </p:sp>
      <p:sp>
        <p:nvSpPr>
          <p:cNvPr id="16" name="Slide Number Placeholder 5"/>
          <p:cNvSpPr>
            <a:spLocks noGrp="1"/>
          </p:cNvSpPr>
          <p:nvPr>
            <p:ph type="sldNum" sz="quarter" idx="4"/>
          </p:nvPr>
        </p:nvSpPr>
        <p:spPr>
          <a:xfrm>
            <a:off x="11277600" y="6317892"/>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1A53C-19EE-4BD4-BC29-071E7FE60725}" type="slidenum">
              <a:rPr lang="en-US" smtClean="0">
                <a:solidFill>
                  <a:srgbClr val="000000">
                    <a:tint val="75000"/>
                  </a:srgbClr>
                </a:solidFill>
              </a:rPr>
              <a:pPr/>
              <a:t>‹#›</a:t>
            </a:fld>
            <a:endParaRPr lang="en-US" dirty="0">
              <a:solidFill>
                <a:srgbClr val="000000">
                  <a:tint val="75000"/>
                </a:srgbClr>
              </a:solidFill>
            </a:endParaRPr>
          </a:p>
        </p:txBody>
      </p:sp>
      <p:sp>
        <p:nvSpPr>
          <p:cNvPr id="15" name="Rectangle 14"/>
          <p:cNvSpPr/>
          <p:nvPr userDrawn="1"/>
        </p:nvSpPr>
        <p:spPr>
          <a:xfrm>
            <a:off x="9179762" y="6244666"/>
            <a:ext cx="2815389" cy="95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90B19A-6FDB-DC4C-9DF7-AFE037845D7D}" type="datetimeFigureOut">
              <a:rPr lang="en-US" smtClean="0">
                <a:solidFill>
                  <a:prstClr val="black">
                    <a:tint val="75000"/>
                  </a:prstClr>
                </a:solidFill>
              </a:rPr>
              <a:pPr/>
              <a:t>6/27/17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1FFCEE-2A75-9941-8B57-329B82A38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57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90B19A-6FDB-DC4C-9DF7-AFE037845D7D}" type="datetimeFigureOut">
              <a:rPr lang="en-US" smtClean="0">
                <a:solidFill>
                  <a:prstClr val="black">
                    <a:tint val="75000"/>
                  </a:prstClr>
                </a:solidFill>
              </a:rPr>
              <a:pPr/>
              <a:t>6/27/17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1FFCEE-2A75-9941-8B57-329B82A38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10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90B19A-6FDB-DC4C-9DF7-AFE037845D7D}" type="datetimeFigureOut">
              <a:rPr lang="en-US" smtClean="0">
                <a:solidFill>
                  <a:prstClr val="black">
                    <a:tint val="75000"/>
                  </a:prstClr>
                </a:solidFill>
              </a:rPr>
              <a:pPr/>
              <a:t>6/27/17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1FFCEE-2A75-9941-8B57-329B82A38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78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90B19A-6FDB-DC4C-9DF7-AFE037845D7D}" type="datetimeFigureOut">
              <a:rPr lang="en-US" smtClean="0">
                <a:solidFill>
                  <a:prstClr val="black">
                    <a:tint val="75000"/>
                  </a:prstClr>
                </a:solidFill>
              </a:rPr>
              <a:pPr/>
              <a:t>6/27/17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1FFCEE-2A75-9941-8B57-329B82A38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96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0B19A-6FDB-DC4C-9DF7-AFE037845D7D}" type="datetimeFigureOut">
              <a:rPr lang="en-US" smtClean="0">
                <a:solidFill>
                  <a:prstClr val="black">
                    <a:tint val="75000"/>
                  </a:prstClr>
                </a:solidFill>
              </a:rPr>
              <a:pPr/>
              <a:t>6/27/17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1FFCEE-2A75-9941-8B57-329B82A38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53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0B19A-6FDB-DC4C-9DF7-AFE037845D7D}" type="datetimeFigureOut">
              <a:rPr lang="en-US" smtClean="0">
                <a:solidFill>
                  <a:prstClr val="black">
                    <a:tint val="75000"/>
                  </a:prstClr>
                </a:solidFill>
              </a:rPr>
              <a:pPr/>
              <a:t>6/27/17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1FFCEE-2A75-9941-8B57-329B82A38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01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0B19A-6FDB-DC4C-9DF7-AFE037845D7D}" type="datetimeFigureOut">
              <a:rPr lang="en-US" smtClean="0">
                <a:solidFill>
                  <a:prstClr val="black">
                    <a:tint val="75000"/>
                  </a:prstClr>
                </a:solidFill>
              </a:rPr>
              <a:pPr/>
              <a:t>6/27/17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1FFCEE-2A75-9941-8B57-329B82A38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9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emf"/><Relationship Id="rId14"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5F90B19A-6FDB-DC4C-9DF7-AFE037845D7D}" type="datetimeFigureOut">
              <a:rPr lang="en-US" smtClean="0">
                <a:solidFill>
                  <a:prstClr val="black">
                    <a:tint val="75000"/>
                  </a:prstClr>
                </a:solidFill>
                <a:latin typeface="Arial" charset="0"/>
              </a:rPr>
              <a:pPr eaLnBrk="0" fontAlgn="base" hangingPunct="0">
                <a:spcBef>
                  <a:spcPct val="0"/>
                </a:spcBef>
                <a:spcAft>
                  <a:spcPct val="0"/>
                </a:spcAft>
              </a:pPr>
              <a:t>6/27/17</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EF1FFCEE-2A75-9941-8B57-329B82A38453}" type="slidenum">
              <a:rPr lang="en-US" smtClean="0">
                <a:solidFill>
                  <a:prstClr val="black">
                    <a:tint val="75000"/>
                  </a:prstClr>
                </a:solidFill>
                <a:latin typeface="Arial" charset="0"/>
              </a:rPr>
              <a:pPr eaLnBrk="0" fontAlgn="base" hangingPunct="0">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694621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178"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920750"/>
            <a:ext cx="11582400" cy="52280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Subtitle 2"/>
          <p:cNvSpPr txBox="1">
            <a:spLocks/>
          </p:cNvSpPr>
          <p:nvPr/>
        </p:nvSpPr>
        <p:spPr>
          <a:xfrm>
            <a:off x="8990115" y="-25878"/>
            <a:ext cx="3135048" cy="24566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b="0" kern="1200">
                <a:solidFill>
                  <a:srgbClr val="0065B3"/>
                </a:solidFill>
                <a:latin typeface="+mj-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dirty="0" smtClean="0"/>
              <a:t>Trade Secret and Strictly Confidential </a:t>
            </a:r>
            <a:endParaRPr lang="en-US" sz="1000" dirty="0"/>
          </a:p>
        </p:txBody>
      </p:sp>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9453" y="6344653"/>
            <a:ext cx="743284" cy="368771"/>
          </a:xfrm>
          <a:prstGeom prst="rect">
            <a:avLst/>
          </a:prstGeom>
        </p:spPr>
      </p:pic>
      <p:cxnSp>
        <p:nvCxnSpPr>
          <p:cNvPr id="29" name="Straight Connector 28"/>
          <p:cNvCxnSpPr/>
          <p:nvPr/>
        </p:nvCxnSpPr>
        <p:spPr>
          <a:xfrm>
            <a:off x="243417" y="839787"/>
            <a:ext cx="11733429" cy="0"/>
          </a:xfrm>
          <a:prstGeom prst="line">
            <a:avLst/>
          </a:prstGeom>
          <a:ln w="6350">
            <a:solidFill>
              <a:srgbClr val="003E74"/>
            </a:solidFill>
          </a:ln>
        </p:spPr>
        <p:style>
          <a:lnRef idx="1">
            <a:schemeClr val="accent1"/>
          </a:lnRef>
          <a:fillRef idx="0">
            <a:schemeClr val="accent1"/>
          </a:fillRef>
          <a:effectRef idx="0">
            <a:schemeClr val="accent1"/>
          </a:effectRef>
          <a:fontRef idx="minor">
            <a:schemeClr val="tx1"/>
          </a:fontRef>
        </p:style>
      </p:cxnSp>
      <p:sp>
        <p:nvSpPr>
          <p:cNvPr id="34" name="Text Placeholder 9"/>
          <p:cNvSpPr txBox="1">
            <a:spLocks/>
          </p:cNvSpPr>
          <p:nvPr/>
        </p:nvSpPr>
        <p:spPr>
          <a:xfrm>
            <a:off x="1205153" y="6364731"/>
            <a:ext cx="9768416" cy="328612"/>
          </a:xfrm>
          <a:prstGeom prst="rect">
            <a:avLst/>
          </a:prstGeom>
        </p:spPr>
        <p:txBody>
          <a:bodyPr vert="horz" lIns="91440" tIns="45720" rIns="91440" bIns="45720" rtlCol="0" anchor="ctr"/>
          <a:lstStyle>
            <a:lvl1pPr marL="0" indent="0" algn="l" defTabSz="914400" rtl="0" eaLnBrk="1" latinLnBrk="0" hangingPunct="1">
              <a:spcBef>
                <a:spcPct val="20000"/>
              </a:spcBef>
              <a:buFont typeface="Arial" pitchFamily="34" charset="0"/>
              <a:buNone/>
              <a:defRPr lang="en-US" sz="700" i="1" kern="1200" smtClean="0">
                <a:solidFill>
                  <a:schemeClr val="tx1"/>
                </a:solidFill>
                <a:latin typeface="+mn-lt"/>
                <a:ea typeface="+mn-ea"/>
                <a:cs typeface="+mn-cs"/>
              </a:defRPr>
            </a:lvl1pPr>
            <a:lvl2pPr marL="171450" indent="0" algn="l" defTabSz="914400" rtl="0" eaLnBrk="1" latinLnBrk="0" hangingPunct="1">
              <a:spcBef>
                <a:spcPct val="20000"/>
              </a:spcBef>
              <a:buFont typeface="Arial" pitchFamily="34" charset="0"/>
              <a:buNone/>
              <a:defRPr lang="en-US" sz="18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sz="700" dirty="0">
              <a:solidFill>
                <a:srgbClr val="000000"/>
              </a:solidFill>
            </a:endParaRPr>
          </a:p>
        </p:txBody>
      </p:sp>
      <p:sp>
        <p:nvSpPr>
          <p:cNvPr id="35" name="Text Placeholder 9"/>
          <p:cNvSpPr txBox="1">
            <a:spLocks/>
          </p:cNvSpPr>
          <p:nvPr/>
        </p:nvSpPr>
        <p:spPr>
          <a:xfrm>
            <a:off x="1225924" y="6380606"/>
            <a:ext cx="9768416" cy="328612"/>
          </a:xfrm>
          <a:prstGeom prst="rect">
            <a:avLst/>
          </a:prstGeom>
        </p:spPr>
        <p:txBody>
          <a:bodyPr vert="horz" lIns="91440" tIns="45720" rIns="91440" bIns="45720" rtlCol="0" anchor="ctr"/>
          <a:lstStyle>
            <a:lvl1pPr marL="0" indent="0" algn="l" defTabSz="914400" rtl="0" eaLnBrk="1" latinLnBrk="0" hangingPunct="1">
              <a:spcBef>
                <a:spcPct val="20000"/>
              </a:spcBef>
              <a:buFont typeface="Arial" pitchFamily="34" charset="0"/>
              <a:buNone/>
              <a:defRPr lang="en-US" sz="700" i="1" kern="1200" smtClean="0">
                <a:solidFill>
                  <a:schemeClr val="tx1"/>
                </a:solidFill>
                <a:latin typeface="+mn-lt"/>
                <a:ea typeface="+mn-ea"/>
                <a:cs typeface="+mn-cs"/>
              </a:defRPr>
            </a:lvl1pPr>
            <a:lvl2pPr marL="171450" indent="0" algn="l" defTabSz="914400" rtl="0" eaLnBrk="1" latinLnBrk="0" hangingPunct="1">
              <a:spcBef>
                <a:spcPct val="20000"/>
              </a:spcBef>
              <a:buFont typeface="Arial" pitchFamily="34" charset="0"/>
              <a:buNone/>
              <a:defRPr lang="en-US" sz="18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700">
                <a:solidFill>
                  <a:srgbClr val="000000"/>
                </a:solidFill>
              </a:rPr>
              <a:t> </a:t>
            </a:r>
            <a:endParaRPr sz="700" dirty="0">
              <a:solidFill>
                <a:srgbClr val="000000"/>
              </a:solidFill>
            </a:endParaRPr>
          </a:p>
        </p:txBody>
      </p:sp>
      <p:sp>
        <p:nvSpPr>
          <p:cNvPr id="27" name="Slide Number Placeholder 5"/>
          <p:cNvSpPr txBox="1">
            <a:spLocks/>
          </p:cNvSpPr>
          <p:nvPr/>
        </p:nvSpPr>
        <p:spPr>
          <a:xfrm>
            <a:off x="11791573" y="6603400"/>
            <a:ext cx="304800" cy="182880"/>
          </a:xfrm>
          <a:prstGeom prst="rect">
            <a:avLst/>
          </a:prstGeom>
        </p:spPr>
        <p:txBody>
          <a:bodyPr vert="horz" lIns="0" tIns="0" rIns="0" bIns="0" rtlCol="0" anchor="ctr"/>
          <a:lstStyle/>
          <a:p>
            <a:pPr algn="ctr">
              <a:defRPr/>
            </a:pPr>
            <a:endParaRPr lang="en-US" sz="1000" dirty="0">
              <a:solidFill>
                <a:srgbClr val="000000">
                  <a:tint val="75000"/>
                </a:srgbClr>
              </a:solidFill>
            </a:endParaRPr>
          </a:p>
        </p:txBody>
      </p:sp>
      <p:grpSp>
        <p:nvGrpSpPr>
          <p:cNvPr id="2" name="Group 1"/>
          <p:cNvGrpSpPr/>
          <p:nvPr/>
        </p:nvGrpSpPr>
        <p:grpSpPr>
          <a:xfrm>
            <a:off x="-1404777" y="219791"/>
            <a:ext cx="15146177" cy="6361708"/>
            <a:chOff x="-1053583" y="219791"/>
            <a:chExt cx="11359633" cy="6361708"/>
          </a:xfrm>
        </p:grpSpPr>
        <p:sp>
          <p:nvSpPr>
            <p:cNvPr id="21" name="Rectangle 20"/>
            <p:cNvSpPr/>
            <p:nvPr/>
          </p:nvSpPr>
          <p:spPr>
            <a:xfrm>
              <a:off x="9267828" y="541253"/>
              <a:ext cx="914400" cy="9144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Segoe UI Semibold" pitchFamily="34" charset="0"/>
                </a:rPr>
                <a:t>White</a:t>
              </a:r>
            </a:p>
            <a:p>
              <a:pPr algn="ctr"/>
              <a:r>
                <a:rPr lang="en-US" sz="1200" dirty="0">
                  <a:solidFill>
                    <a:srgbClr val="FFFFFF"/>
                  </a:solidFill>
                  <a:latin typeface="Segoe UI Semibold" pitchFamily="34" charset="0"/>
                </a:rPr>
                <a:t>R-255</a:t>
              </a:r>
            </a:p>
            <a:p>
              <a:pPr algn="ctr"/>
              <a:r>
                <a:rPr lang="en-US" sz="1200" dirty="0">
                  <a:solidFill>
                    <a:srgbClr val="FFFFFF"/>
                  </a:solidFill>
                  <a:latin typeface="Segoe UI Semibold" pitchFamily="34" charset="0"/>
                </a:rPr>
                <a:t> G-255</a:t>
              </a:r>
            </a:p>
            <a:p>
              <a:pPr algn="ctr"/>
              <a:r>
                <a:rPr lang="en-US" sz="1200" dirty="0">
                  <a:solidFill>
                    <a:srgbClr val="FFFFFF"/>
                  </a:solidFill>
                  <a:latin typeface="Segoe UI Semibold" pitchFamily="34" charset="0"/>
                </a:rPr>
                <a:t>B-255</a:t>
              </a:r>
            </a:p>
          </p:txBody>
        </p:sp>
        <p:sp>
          <p:nvSpPr>
            <p:cNvPr id="22" name="Rectangle 21"/>
            <p:cNvSpPr/>
            <p:nvPr/>
          </p:nvSpPr>
          <p:spPr>
            <a:xfrm>
              <a:off x="-1053583" y="2787119"/>
              <a:ext cx="914400" cy="585216"/>
            </a:xfrm>
            <a:prstGeom prst="rect">
              <a:avLst/>
            </a:prstGeom>
            <a:solidFill>
              <a:srgbClr val="3DA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Segoe UI Semibold" pitchFamily="34" charset="0"/>
                </a:rPr>
                <a:t>R-61</a:t>
              </a:r>
            </a:p>
            <a:p>
              <a:pPr algn="ctr"/>
              <a:r>
                <a:rPr lang="en-US" sz="1200" dirty="0">
                  <a:solidFill>
                    <a:srgbClr val="FFFFFF"/>
                  </a:solidFill>
                  <a:latin typeface="Segoe UI Semibold" pitchFamily="34" charset="0"/>
                </a:rPr>
                <a:t>G-175</a:t>
              </a:r>
            </a:p>
            <a:p>
              <a:pPr algn="ctr"/>
              <a:r>
                <a:rPr lang="en-US" sz="1200" dirty="0">
                  <a:solidFill>
                    <a:srgbClr val="FFFFFF"/>
                  </a:solidFill>
                  <a:latin typeface="Segoe UI Semibold" pitchFamily="34" charset="0"/>
                </a:rPr>
                <a:t>B-46</a:t>
              </a:r>
            </a:p>
          </p:txBody>
        </p:sp>
        <p:sp>
          <p:nvSpPr>
            <p:cNvPr id="24" name="Rectangle 23"/>
            <p:cNvSpPr/>
            <p:nvPr/>
          </p:nvSpPr>
          <p:spPr>
            <a:xfrm>
              <a:off x="-1053583" y="3428951"/>
              <a:ext cx="914400" cy="585216"/>
            </a:xfrm>
            <a:prstGeom prst="rect">
              <a:avLst/>
            </a:prstGeom>
            <a:solidFill>
              <a:srgbClr val="95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4A88"/>
                  </a:solidFill>
                  <a:latin typeface="Segoe UI Semibold" pitchFamily="34" charset="0"/>
                </a:rPr>
                <a:t>R-145</a:t>
              </a:r>
            </a:p>
            <a:p>
              <a:pPr algn="ctr"/>
              <a:r>
                <a:rPr lang="en-US" sz="1200" dirty="0">
                  <a:solidFill>
                    <a:srgbClr val="004A88"/>
                  </a:solidFill>
                  <a:latin typeface="Segoe UI Semibold" pitchFamily="34" charset="0"/>
                </a:rPr>
                <a:t>G-229</a:t>
              </a:r>
            </a:p>
            <a:p>
              <a:pPr algn="ctr"/>
              <a:r>
                <a:rPr lang="en-US" sz="1200" dirty="0">
                  <a:solidFill>
                    <a:srgbClr val="004A88"/>
                  </a:solidFill>
                  <a:latin typeface="Segoe UI Semibold" pitchFamily="34" charset="0"/>
                </a:rPr>
                <a:t>B-0</a:t>
              </a:r>
            </a:p>
          </p:txBody>
        </p:sp>
        <p:sp>
          <p:nvSpPr>
            <p:cNvPr id="25" name="Rectangle 24"/>
            <p:cNvSpPr/>
            <p:nvPr/>
          </p:nvSpPr>
          <p:spPr>
            <a:xfrm>
              <a:off x="-1053583" y="861623"/>
              <a:ext cx="914400" cy="585216"/>
            </a:xfrm>
            <a:prstGeom prst="rect">
              <a:avLst/>
            </a:prstGeom>
            <a:solidFill>
              <a:srgbClr val="00A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Segoe UI Semibold" pitchFamily="34" charset="0"/>
                </a:rPr>
                <a:t>R-0</a:t>
              </a:r>
            </a:p>
            <a:p>
              <a:pPr algn="ctr"/>
              <a:r>
                <a:rPr lang="en-US" sz="1200" dirty="0">
                  <a:solidFill>
                    <a:srgbClr val="FFFFFF"/>
                  </a:solidFill>
                  <a:latin typeface="Segoe UI Semibold" pitchFamily="34" charset="0"/>
                </a:rPr>
                <a:t>G-161</a:t>
              </a:r>
            </a:p>
            <a:p>
              <a:pPr algn="ctr"/>
              <a:r>
                <a:rPr lang="en-US" sz="1200" dirty="0">
                  <a:solidFill>
                    <a:srgbClr val="FFFFFF"/>
                  </a:solidFill>
                  <a:latin typeface="Segoe UI Semibold" pitchFamily="34" charset="0"/>
                </a:rPr>
                <a:t>B-224</a:t>
              </a:r>
            </a:p>
          </p:txBody>
        </p:sp>
        <p:sp>
          <p:nvSpPr>
            <p:cNvPr id="26" name="Rectangle 25"/>
            <p:cNvSpPr/>
            <p:nvPr/>
          </p:nvSpPr>
          <p:spPr>
            <a:xfrm>
              <a:off x="-1053583" y="219791"/>
              <a:ext cx="914400" cy="585216"/>
            </a:xfrm>
            <a:prstGeom prst="rect">
              <a:avLst/>
            </a:prstGeom>
            <a:solidFill>
              <a:srgbClr val="006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Segoe UI Semibold" pitchFamily="34" charset="0"/>
                </a:rPr>
                <a:t>R-0</a:t>
              </a:r>
            </a:p>
            <a:p>
              <a:pPr algn="ctr"/>
              <a:r>
                <a:rPr lang="en-US" sz="1200" dirty="0">
                  <a:solidFill>
                    <a:srgbClr val="FFFFFF"/>
                  </a:solidFill>
                  <a:latin typeface="Segoe UI Semibold" pitchFamily="34" charset="0"/>
                </a:rPr>
                <a:t>G-101</a:t>
              </a:r>
            </a:p>
            <a:p>
              <a:pPr algn="ctr"/>
              <a:r>
                <a:rPr lang="en-US" sz="1200" dirty="0">
                  <a:solidFill>
                    <a:srgbClr val="FFFFFF"/>
                  </a:solidFill>
                  <a:latin typeface="Segoe UI Semibold" pitchFamily="34" charset="0"/>
                </a:rPr>
                <a:t>B-179</a:t>
              </a:r>
            </a:p>
          </p:txBody>
        </p:sp>
        <p:sp>
          <p:nvSpPr>
            <p:cNvPr id="15" name="Rectangle 14"/>
            <p:cNvSpPr/>
            <p:nvPr userDrawn="1"/>
          </p:nvSpPr>
          <p:spPr>
            <a:xfrm>
              <a:off x="-1053583" y="4712615"/>
              <a:ext cx="914400" cy="585216"/>
            </a:xfrm>
            <a:prstGeom prst="rect">
              <a:avLst/>
            </a:prstGeom>
            <a:solidFill>
              <a:srgbClr val="A38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Segoe UI Semibold" pitchFamily="34" charset="0"/>
                </a:rPr>
                <a:t>R-163</a:t>
              </a:r>
            </a:p>
            <a:p>
              <a:pPr algn="ctr"/>
              <a:r>
                <a:rPr lang="en-US" sz="1200" dirty="0">
                  <a:solidFill>
                    <a:srgbClr val="FFFFFF"/>
                  </a:solidFill>
                  <a:latin typeface="Segoe UI Semibold" pitchFamily="34" charset="0"/>
                </a:rPr>
                <a:t>G-143</a:t>
              </a:r>
            </a:p>
            <a:p>
              <a:pPr algn="ctr"/>
              <a:r>
                <a:rPr lang="en-US" sz="1200" dirty="0">
                  <a:solidFill>
                    <a:srgbClr val="FFFFFF"/>
                  </a:solidFill>
                  <a:latin typeface="Segoe UI Semibold" pitchFamily="34" charset="0"/>
                </a:rPr>
                <a:t>B-187</a:t>
              </a:r>
            </a:p>
          </p:txBody>
        </p:sp>
        <p:sp>
          <p:nvSpPr>
            <p:cNvPr id="17" name="Rectangle 16"/>
            <p:cNvSpPr/>
            <p:nvPr userDrawn="1"/>
          </p:nvSpPr>
          <p:spPr>
            <a:xfrm>
              <a:off x="-1053583" y="4070783"/>
              <a:ext cx="914400" cy="585216"/>
            </a:xfrm>
            <a:prstGeom prst="rect">
              <a:avLst/>
            </a:prstGeom>
            <a:solidFill>
              <a:srgbClr val="765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Segoe UI Semibold" pitchFamily="34" charset="0"/>
                </a:rPr>
                <a:t>R-118</a:t>
              </a:r>
            </a:p>
            <a:p>
              <a:pPr algn="ctr"/>
              <a:r>
                <a:rPr lang="en-US" sz="1200" dirty="0">
                  <a:solidFill>
                    <a:srgbClr val="FFFFFF"/>
                  </a:solidFill>
                  <a:latin typeface="Segoe UI Semibold" pitchFamily="34" charset="0"/>
                </a:rPr>
                <a:t>G-92</a:t>
              </a:r>
            </a:p>
            <a:p>
              <a:pPr algn="ctr"/>
              <a:r>
                <a:rPr lang="en-US" sz="1200" dirty="0">
                  <a:solidFill>
                    <a:srgbClr val="FFFFFF"/>
                  </a:solidFill>
                  <a:latin typeface="Segoe UI Semibold" pitchFamily="34" charset="0"/>
                </a:rPr>
                <a:t>B-150</a:t>
              </a:r>
            </a:p>
          </p:txBody>
        </p:sp>
        <p:sp>
          <p:nvSpPr>
            <p:cNvPr id="18" name="Rectangle 17"/>
            <p:cNvSpPr/>
            <p:nvPr userDrawn="1"/>
          </p:nvSpPr>
          <p:spPr>
            <a:xfrm>
              <a:off x="-1053583" y="5354447"/>
              <a:ext cx="914400" cy="585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Segoe UI Semibold" pitchFamily="34" charset="0"/>
                </a:rPr>
                <a:t>R-154</a:t>
              </a:r>
            </a:p>
            <a:p>
              <a:pPr algn="ctr"/>
              <a:r>
                <a:rPr lang="en-US" sz="1200" dirty="0">
                  <a:solidFill>
                    <a:srgbClr val="FFFFFF"/>
                  </a:solidFill>
                  <a:latin typeface="Segoe UI Semibold" pitchFamily="34" charset="0"/>
                </a:rPr>
                <a:t>G-155</a:t>
              </a:r>
            </a:p>
            <a:p>
              <a:pPr algn="ctr"/>
              <a:r>
                <a:rPr lang="en-US" sz="1200" dirty="0">
                  <a:solidFill>
                    <a:srgbClr val="FFFFFF"/>
                  </a:solidFill>
                  <a:latin typeface="Segoe UI Semibold" pitchFamily="34" charset="0"/>
                </a:rPr>
                <a:t>B-156</a:t>
              </a:r>
            </a:p>
          </p:txBody>
        </p:sp>
        <p:sp>
          <p:nvSpPr>
            <p:cNvPr id="19" name="Rectangle 18"/>
            <p:cNvSpPr/>
            <p:nvPr userDrawn="1"/>
          </p:nvSpPr>
          <p:spPr>
            <a:xfrm>
              <a:off x="-1053583" y="5996283"/>
              <a:ext cx="914400" cy="585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4A88"/>
                  </a:solidFill>
                  <a:latin typeface="Segoe UI Semibold" pitchFamily="34" charset="0"/>
                </a:rPr>
                <a:t>R-219</a:t>
              </a:r>
            </a:p>
            <a:p>
              <a:pPr algn="ctr"/>
              <a:r>
                <a:rPr lang="en-US" sz="1200" dirty="0">
                  <a:solidFill>
                    <a:srgbClr val="004A88"/>
                  </a:solidFill>
                  <a:latin typeface="Segoe UI Semibold" pitchFamily="34" charset="0"/>
                </a:rPr>
                <a:t>G-217</a:t>
              </a:r>
            </a:p>
            <a:p>
              <a:pPr algn="ctr"/>
              <a:r>
                <a:rPr lang="en-US" sz="1200" dirty="0">
                  <a:solidFill>
                    <a:srgbClr val="004A88"/>
                  </a:solidFill>
                  <a:latin typeface="Segoe UI Semibold" pitchFamily="34" charset="0"/>
                </a:rPr>
                <a:t>B-217</a:t>
              </a:r>
            </a:p>
          </p:txBody>
        </p:sp>
        <p:sp>
          <p:nvSpPr>
            <p:cNvPr id="9" name="Rectangle 8"/>
            <p:cNvSpPr/>
            <p:nvPr userDrawn="1"/>
          </p:nvSpPr>
          <p:spPr>
            <a:xfrm>
              <a:off x="9267828" y="1574118"/>
              <a:ext cx="914400" cy="914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latin typeface="Segoe UI Semibold" pitchFamily="34" charset="0"/>
                </a:rPr>
                <a:t>Black</a:t>
              </a:r>
              <a:endParaRPr lang="en-US" sz="1200" dirty="0">
                <a:solidFill>
                  <a:srgbClr val="000000"/>
                </a:solidFill>
                <a:latin typeface="Segoe UI Semibold" pitchFamily="34" charset="0"/>
              </a:endParaRPr>
            </a:p>
            <a:p>
              <a:pPr algn="ctr"/>
              <a:r>
                <a:rPr lang="en-US" sz="1200" dirty="0">
                  <a:solidFill>
                    <a:srgbClr val="000000"/>
                  </a:solidFill>
                  <a:latin typeface="Segoe UI Semibold" pitchFamily="34" charset="0"/>
                </a:rPr>
                <a:t>R-0</a:t>
              </a:r>
            </a:p>
            <a:p>
              <a:pPr algn="ctr"/>
              <a:r>
                <a:rPr lang="en-US" sz="1200" dirty="0">
                  <a:solidFill>
                    <a:srgbClr val="000000"/>
                  </a:solidFill>
                  <a:latin typeface="Segoe UI Semibold" pitchFamily="34" charset="0"/>
                </a:rPr>
                <a:t> </a:t>
              </a:r>
              <a:r>
                <a:rPr lang="en-US" sz="1200" dirty="0" smtClean="0">
                  <a:solidFill>
                    <a:srgbClr val="000000"/>
                  </a:solidFill>
                  <a:latin typeface="Segoe UI Semibold" pitchFamily="34" charset="0"/>
                </a:rPr>
                <a:t>G-0</a:t>
              </a:r>
              <a:endParaRPr lang="en-US" sz="1200" dirty="0">
                <a:solidFill>
                  <a:srgbClr val="000000"/>
                </a:solidFill>
                <a:latin typeface="Segoe UI Semibold" pitchFamily="34" charset="0"/>
              </a:endParaRPr>
            </a:p>
            <a:p>
              <a:pPr algn="ctr"/>
              <a:r>
                <a:rPr lang="en-US" sz="1200" dirty="0" smtClean="0">
                  <a:solidFill>
                    <a:srgbClr val="000000"/>
                  </a:solidFill>
                  <a:latin typeface="Segoe UI Semibold" pitchFamily="34" charset="0"/>
                </a:rPr>
                <a:t>B-0</a:t>
              </a:r>
              <a:endParaRPr lang="en-US" sz="1200" dirty="0">
                <a:solidFill>
                  <a:srgbClr val="000000"/>
                </a:solidFill>
                <a:latin typeface="Segoe UI Semibold" pitchFamily="34" charset="0"/>
              </a:endParaRPr>
            </a:p>
          </p:txBody>
        </p:sp>
        <p:sp>
          <p:nvSpPr>
            <p:cNvPr id="10" name="Rectangle 9"/>
            <p:cNvSpPr/>
            <p:nvPr userDrawn="1"/>
          </p:nvSpPr>
          <p:spPr>
            <a:xfrm>
              <a:off x="9258303" y="2610534"/>
              <a:ext cx="914400" cy="914400"/>
            </a:xfrm>
            <a:prstGeom prst="rect">
              <a:avLst/>
            </a:prstGeom>
            <a:solidFill>
              <a:srgbClr val="DBD9D9"/>
            </a:solidFill>
            <a:ln w="12700">
              <a:solidFill>
                <a:srgbClr val="004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4A88"/>
                  </a:solidFill>
                  <a:latin typeface="Segoe UI Semibold" pitchFamily="34" charset="0"/>
                </a:rPr>
                <a:t>Dark Blue</a:t>
              </a:r>
            </a:p>
            <a:p>
              <a:pPr algn="ctr"/>
              <a:r>
                <a:rPr lang="en-US" sz="1200" dirty="0" smtClean="0">
                  <a:solidFill>
                    <a:srgbClr val="004A88"/>
                  </a:solidFill>
                  <a:latin typeface="Segoe UI Semibold" pitchFamily="34" charset="0"/>
                </a:rPr>
                <a:t>R-0</a:t>
              </a:r>
            </a:p>
            <a:p>
              <a:pPr algn="ctr"/>
              <a:r>
                <a:rPr lang="en-US" sz="1200" dirty="0" smtClean="0">
                  <a:solidFill>
                    <a:srgbClr val="004A88"/>
                  </a:solidFill>
                  <a:latin typeface="Segoe UI Semibold" pitchFamily="34" charset="0"/>
                </a:rPr>
                <a:t> G-74</a:t>
              </a:r>
            </a:p>
            <a:p>
              <a:pPr algn="ctr"/>
              <a:r>
                <a:rPr lang="en-US" sz="1200" dirty="0" smtClean="0">
                  <a:solidFill>
                    <a:srgbClr val="004A88"/>
                  </a:solidFill>
                  <a:latin typeface="Segoe UI Semibold" pitchFamily="34" charset="0"/>
                </a:rPr>
                <a:t>B-136</a:t>
              </a:r>
              <a:endParaRPr lang="en-US" sz="1200" dirty="0">
                <a:solidFill>
                  <a:srgbClr val="004A88"/>
                </a:solidFill>
                <a:latin typeface="Segoe UI Semibold" pitchFamily="34" charset="0"/>
              </a:endParaRPr>
            </a:p>
          </p:txBody>
        </p:sp>
        <p:sp>
          <p:nvSpPr>
            <p:cNvPr id="11" name="TextBox 10"/>
            <p:cNvSpPr txBox="1"/>
            <p:nvPr userDrawn="1"/>
          </p:nvSpPr>
          <p:spPr>
            <a:xfrm>
              <a:off x="9309620" y="235400"/>
              <a:ext cx="996430" cy="276999"/>
            </a:xfrm>
            <a:prstGeom prst="rect">
              <a:avLst/>
            </a:prstGeom>
            <a:noFill/>
          </p:spPr>
          <p:txBody>
            <a:bodyPr wrap="square" rtlCol="0">
              <a:spAutoFit/>
            </a:bodyPr>
            <a:lstStyle/>
            <a:p>
              <a:r>
                <a:rPr lang="en-US" sz="1200" b="1" dirty="0">
                  <a:solidFill>
                    <a:srgbClr val="FFFFFF"/>
                  </a:solidFill>
                  <a:latin typeface="Segoe UI Semibold" pitchFamily="34" charset="0"/>
                </a:rPr>
                <a:t>Text Colors</a:t>
              </a:r>
            </a:p>
          </p:txBody>
        </p:sp>
        <p:sp>
          <p:nvSpPr>
            <p:cNvPr id="28" name="Rectangle 27"/>
            <p:cNvSpPr/>
            <p:nvPr userDrawn="1"/>
          </p:nvSpPr>
          <p:spPr>
            <a:xfrm>
              <a:off x="-1053583" y="1503455"/>
              <a:ext cx="914400" cy="585216"/>
            </a:xfrm>
            <a:prstGeom prst="rect">
              <a:avLst/>
            </a:prstGeom>
            <a:solidFill>
              <a:srgbClr val="91D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4A88"/>
                  </a:solidFill>
                  <a:latin typeface="Segoe UI Semibold" pitchFamily="34" charset="0"/>
                </a:rPr>
                <a:t>R-145</a:t>
              </a:r>
            </a:p>
            <a:p>
              <a:pPr algn="ctr"/>
              <a:r>
                <a:rPr lang="en-US" sz="1200" dirty="0">
                  <a:solidFill>
                    <a:srgbClr val="004A88"/>
                  </a:solidFill>
                  <a:latin typeface="Segoe UI Semibold" pitchFamily="34" charset="0"/>
                </a:rPr>
                <a:t>G-213</a:t>
              </a:r>
            </a:p>
            <a:p>
              <a:pPr algn="ctr"/>
              <a:r>
                <a:rPr lang="en-US" sz="1200" dirty="0">
                  <a:solidFill>
                    <a:srgbClr val="004A88"/>
                  </a:solidFill>
                  <a:latin typeface="Segoe UI Semibold" pitchFamily="34" charset="0"/>
                </a:rPr>
                <a:t>B-242</a:t>
              </a:r>
            </a:p>
          </p:txBody>
        </p:sp>
        <p:sp>
          <p:nvSpPr>
            <p:cNvPr id="33" name="Rectangle 32"/>
            <p:cNvSpPr/>
            <p:nvPr userDrawn="1"/>
          </p:nvSpPr>
          <p:spPr>
            <a:xfrm>
              <a:off x="-1053583" y="2145287"/>
              <a:ext cx="914400" cy="585216"/>
            </a:xfrm>
            <a:prstGeom prst="rect">
              <a:avLst/>
            </a:prstGeom>
            <a:solidFill>
              <a:srgbClr val="BDE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4A88"/>
                  </a:solidFill>
                  <a:latin typeface="Segoe UI Semibold" pitchFamily="34" charset="0"/>
                </a:rPr>
                <a:t>R-189</a:t>
              </a:r>
            </a:p>
            <a:p>
              <a:pPr algn="ctr"/>
              <a:r>
                <a:rPr lang="en-US" sz="1200" dirty="0">
                  <a:solidFill>
                    <a:srgbClr val="004A88"/>
                  </a:solidFill>
                  <a:latin typeface="Segoe UI Semibold" pitchFamily="34" charset="0"/>
                </a:rPr>
                <a:t>G-230</a:t>
              </a:r>
            </a:p>
            <a:p>
              <a:pPr algn="ctr"/>
              <a:r>
                <a:rPr lang="en-US" sz="1200" dirty="0">
                  <a:solidFill>
                    <a:srgbClr val="004A88"/>
                  </a:solidFill>
                  <a:latin typeface="Segoe UI Semibold" pitchFamily="34" charset="0"/>
                </a:rPr>
                <a:t>B-247</a:t>
              </a:r>
            </a:p>
          </p:txBody>
        </p:sp>
      </p:grpSp>
      <p:pic>
        <p:nvPicPr>
          <p:cNvPr id="36" name="Picture 44"/>
          <p:cNvPicPr>
            <a:picLocks noChangeAspect="1"/>
          </p:cNvPicPr>
          <p:nvPr userDrawn="1"/>
        </p:nvPicPr>
        <p:blipFill>
          <a:blip r:embed="rId14" cstate="print"/>
          <a:srcRect/>
          <a:stretch>
            <a:fillRect/>
          </a:stretch>
        </p:blipFill>
        <p:spPr bwMode="auto">
          <a:xfrm>
            <a:off x="9588253" y="6312411"/>
            <a:ext cx="2355720" cy="251026"/>
          </a:xfrm>
          <a:prstGeom prst="rect">
            <a:avLst/>
          </a:prstGeom>
          <a:noFill/>
          <a:ln w="9525">
            <a:noFill/>
            <a:miter lim="800000"/>
            <a:headEnd/>
            <a:tailEnd/>
          </a:ln>
        </p:spPr>
      </p:pic>
      <p:sp>
        <p:nvSpPr>
          <p:cNvPr id="37" name="Rectangle 36"/>
          <p:cNvSpPr/>
          <p:nvPr userDrawn="1"/>
        </p:nvSpPr>
        <p:spPr>
          <a:xfrm>
            <a:off x="9179762" y="6244666"/>
            <a:ext cx="2815389" cy="95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7455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9.emf"/><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eg"/><Relationship Id="rId7" Type="http://schemas.openxmlformats.org/officeDocument/2006/relationships/image" Target="../media/image14.png"/><Relationship Id="rId8" Type="http://schemas.openxmlformats.org/officeDocument/2006/relationships/chart" Target="../charts/chart3.xml"/><Relationship Id="rId9" Type="http://schemas.openxmlformats.org/officeDocument/2006/relationships/image" Target="../media/image9.emf"/><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1.png"/><Relationship Id="rId5" Type="http://schemas.openxmlformats.org/officeDocument/2006/relationships/image" Target="../media/image9.emf"/><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9.emf"/><Relationship Id="rId1" Type="http://schemas.openxmlformats.org/officeDocument/2006/relationships/slideLayout" Target="../slideLayouts/slideLayout19.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12323" y="2989760"/>
            <a:ext cx="4836695" cy="3416320"/>
          </a:xfrm>
          <a:prstGeom prst="rect">
            <a:avLst/>
          </a:prstGeom>
        </p:spPr>
        <p:txBody>
          <a:bodyPr wrap="square">
            <a:spAutoFit/>
          </a:bodyPr>
          <a:lstStyle/>
          <a:p>
            <a:pPr eaLnBrk="0" fontAlgn="base" hangingPunct="0">
              <a:lnSpc>
                <a:spcPct val="120000"/>
              </a:lnSpc>
              <a:spcBef>
                <a:spcPct val="0"/>
              </a:spcBef>
              <a:spcAft>
                <a:spcPct val="0"/>
              </a:spcAft>
            </a:pPr>
            <a:r>
              <a:rPr lang="en-US" sz="3600" b="1" dirty="0">
                <a:solidFill>
                  <a:prstClr val="black"/>
                </a:solidFill>
                <a:latin typeface="Arial" charset="0"/>
              </a:rPr>
              <a:t>@</a:t>
            </a:r>
            <a:r>
              <a:rPr lang="en-US" sz="3600" b="1" dirty="0" err="1">
                <a:solidFill>
                  <a:prstClr val="black"/>
                </a:solidFill>
                <a:latin typeface="Arial" charset="0"/>
              </a:rPr>
              <a:t>BioCrossroads</a:t>
            </a:r>
            <a:r>
              <a:rPr lang="en-US" sz="3600" b="1" dirty="0">
                <a:solidFill>
                  <a:prstClr val="black"/>
                </a:solidFill>
                <a:latin typeface="Arial" charset="0"/>
              </a:rPr>
              <a:t> </a:t>
            </a:r>
          </a:p>
          <a:p>
            <a:pPr eaLnBrk="0" fontAlgn="base" hangingPunct="0">
              <a:lnSpc>
                <a:spcPct val="120000"/>
              </a:lnSpc>
              <a:spcBef>
                <a:spcPct val="0"/>
              </a:spcBef>
              <a:spcAft>
                <a:spcPct val="0"/>
              </a:spcAft>
            </a:pPr>
            <a:r>
              <a:rPr lang="en-US" sz="3600" b="1" dirty="0">
                <a:solidFill>
                  <a:prstClr val="black"/>
                </a:solidFill>
                <a:latin typeface="Arial" charset="0"/>
              </a:rPr>
              <a:t>#VC </a:t>
            </a:r>
            <a:endParaRPr lang="en-US" sz="3600" b="1" dirty="0" smtClean="0">
              <a:solidFill>
                <a:prstClr val="black"/>
              </a:solidFill>
              <a:latin typeface="Arial" charset="0"/>
            </a:endParaRPr>
          </a:p>
          <a:p>
            <a:pPr eaLnBrk="0" fontAlgn="base" hangingPunct="0">
              <a:lnSpc>
                <a:spcPct val="120000"/>
              </a:lnSpc>
              <a:spcBef>
                <a:spcPct val="0"/>
              </a:spcBef>
              <a:spcAft>
                <a:spcPct val="0"/>
              </a:spcAft>
            </a:pPr>
            <a:r>
              <a:rPr lang="en-US" sz="3600" b="1" dirty="0" smtClean="0">
                <a:solidFill>
                  <a:prstClr val="black"/>
                </a:solidFill>
                <a:latin typeface="Arial" charset="0"/>
              </a:rPr>
              <a:t>#</a:t>
            </a:r>
            <a:r>
              <a:rPr lang="en-US" sz="3600" b="1" dirty="0" err="1">
                <a:solidFill>
                  <a:prstClr val="black"/>
                </a:solidFill>
                <a:latin typeface="Arial" charset="0"/>
              </a:rPr>
              <a:t>INlifesciences</a:t>
            </a:r>
            <a:r>
              <a:rPr lang="en-US" sz="3600" b="1" dirty="0">
                <a:solidFill>
                  <a:prstClr val="black"/>
                </a:solidFill>
                <a:latin typeface="Arial" charset="0"/>
              </a:rPr>
              <a:t> </a:t>
            </a:r>
            <a:endParaRPr lang="en-US" sz="3600" b="1" dirty="0" smtClean="0">
              <a:solidFill>
                <a:prstClr val="black"/>
              </a:solidFill>
              <a:latin typeface="Arial" charset="0"/>
            </a:endParaRPr>
          </a:p>
          <a:p>
            <a:pPr eaLnBrk="0" fontAlgn="base" hangingPunct="0">
              <a:lnSpc>
                <a:spcPct val="120000"/>
              </a:lnSpc>
              <a:spcBef>
                <a:spcPct val="0"/>
              </a:spcBef>
              <a:spcAft>
                <a:spcPct val="0"/>
              </a:spcAft>
            </a:pPr>
            <a:r>
              <a:rPr lang="en-US" sz="3600" b="1" dirty="0" smtClean="0">
                <a:solidFill>
                  <a:prstClr val="black"/>
                </a:solidFill>
                <a:latin typeface="Arial" charset="0"/>
              </a:rPr>
              <a:t>@</a:t>
            </a:r>
            <a:r>
              <a:rPr lang="en-US" sz="3600" b="1" dirty="0" err="1" smtClean="0">
                <a:solidFill>
                  <a:prstClr val="black"/>
                </a:solidFill>
                <a:latin typeface="Arial" charset="0"/>
              </a:rPr>
              <a:t>cincy_tech</a:t>
            </a:r>
            <a:endParaRPr lang="en-US" sz="3600" b="1" dirty="0" smtClean="0">
              <a:solidFill>
                <a:prstClr val="black"/>
              </a:solidFill>
              <a:latin typeface="Arial" charset="0"/>
            </a:endParaRPr>
          </a:p>
          <a:p>
            <a:pPr eaLnBrk="0" fontAlgn="base" hangingPunct="0">
              <a:lnSpc>
                <a:spcPct val="120000"/>
              </a:lnSpc>
              <a:spcBef>
                <a:spcPct val="0"/>
              </a:spcBef>
              <a:spcAft>
                <a:spcPct val="0"/>
              </a:spcAft>
            </a:pPr>
            <a:r>
              <a:rPr lang="en-US" sz="3600" b="1" dirty="0" smtClean="0">
                <a:solidFill>
                  <a:prstClr val="black"/>
                </a:solidFill>
                <a:latin typeface="Arial" charset="0"/>
              </a:rPr>
              <a:t>@</a:t>
            </a:r>
            <a:r>
              <a:rPr lang="en-US" sz="3600" b="1" dirty="0" err="1" smtClean="0">
                <a:solidFill>
                  <a:prstClr val="black"/>
                </a:solidFill>
                <a:latin typeface="Arial" charset="0"/>
              </a:rPr>
              <a:t>inprs</a:t>
            </a:r>
            <a:endParaRPr lang="en-US" sz="3600" b="1" dirty="0" smtClean="0">
              <a:solidFill>
                <a:prstClr val="black"/>
              </a:solidFill>
              <a:latin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0671" y="635209"/>
            <a:ext cx="4730658" cy="2152962"/>
          </a:xfrm>
          <a:prstGeom prst="rect">
            <a:avLst/>
          </a:prstGeom>
        </p:spPr>
      </p:pic>
      <p:sp>
        <p:nvSpPr>
          <p:cNvPr id="6" name="Rectangle 5"/>
          <p:cNvSpPr/>
          <p:nvPr/>
        </p:nvSpPr>
        <p:spPr>
          <a:xfrm>
            <a:off x="6638756" y="2989760"/>
            <a:ext cx="4502486" cy="2751522"/>
          </a:xfrm>
          <a:prstGeom prst="rect">
            <a:avLst/>
          </a:prstGeom>
        </p:spPr>
        <p:txBody>
          <a:bodyPr wrap="square">
            <a:spAutoFit/>
          </a:bodyPr>
          <a:lstStyle/>
          <a:p>
            <a:pPr eaLnBrk="0" fontAlgn="base" hangingPunct="0">
              <a:lnSpc>
                <a:spcPct val="120000"/>
              </a:lnSpc>
              <a:spcBef>
                <a:spcPct val="0"/>
              </a:spcBef>
              <a:spcAft>
                <a:spcPct val="0"/>
              </a:spcAft>
            </a:pPr>
            <a:r>
              <a:rPr lang="en-US" sz="3600" b="1" smtClean="0">
                <a:solidFill>
                  <a:prstClr val="black"/>
                </a:solidFill>
                <a:latin typeface="Arial" charset="0"/>
              </a:rPr>
              <a:t>@</a:t>
            </a:r>
            <a:r>
              <a:rPr lang="en-US" sz="3600" b="1" dirty="0" err="1" smtClean="0">
                <a:solidFill>
                  <a:prstClr val="black"/>
                </a:solidFill>
                <a:latin typeface="Arial" charset="0"/>
              </a:rPr>
              <a:t>lillypad</a:t>
            </a:r>
            <a:endParaRPr lang="en-US" sz="3600" b="1" dirty="0" smtClean="0">
              <a:solidFill>
                <a:prstClr val="black"/>
              </a:solidFill>
              <a:latin typeface="Arial" charset="0"/>
            </a:endParaRPr>
          </a:p>
          <a:p>
            <a:pPr eaLnBrk="0" fontAlgn="base" hangingPunct="0">
              <a:lnSpc>
                <a:spcPct val="120000"/>
              </a:lnSpc>
              <a:spcBef>
                <a:spcPct val="0"/>
              </a:spcBef>
              <a:spcAft>
                <a:spcPct val="0"/>
              </a:spcAft>
            </a:pPr>
            <a:r>
              <a:rPr lang="en-US" sz="3600" b="1" dirty="0" smtClean="0">
                <a:solidFill>
                  <a:prstClr val="black"/>
                </a:solidFill>
                <a:latin typeface="Arial" charset="0"/>
              </a:rPr>
              <a:t>@</a:t>
            </a:r>
            <a:r>
              <a:rPr lang="en-US" sz="3600" b="1" dirty="0" err="1" smtClean="0">
                <a:solidFill>
                  <a:prstClr val="black"/>
                </a:solidFill>
                <a:latin typeface="Arial" charset="0"/>
              </a:rPr>
              <a:t>pappasventures</a:t>
            </a:r>
            <a:endParaRPr lang="en-US" sz="3600" b="1" dirty="0" smtClean="0">
              <a:solidFill>
                <a:prstClr val="black"/>
              </a:solidFill>
              <a:latin typeface="Arial" charset="0"/>
            </a:endParaRPr>
          </a:p>
          <a:p>
            <a:pPr eaLnBrk="0" fontAlgn="base" hangingPunct="0">
              <a:lnSpc>
                <a:spcPct val="120000"/>
              </a:lnSpc>
              <a:spcBef>
                <a:spcPct val="0"/>
              </a:spcBef>
              <a:spcAft>
                <a:spcPct val="0"/>
              </a:spcAft>
            </a:pPr>
            <a:r>
              <a:rPr lang="en-US" sz="3600" b="1" dirty="0" smtClean="0">
                <a:solidFill>
                  <a:prstClr val="black"/>
                </a:solidFill>
                <a:latin typeface="Arial" charset="0"/>
              </a:rPr>
              <a:t>@IIB</a:t>
            </a:r>
          </a:p>
          <a:p>
            <a:pPr eaLnBrk="0" fontAlgn="base" hangingPunct="0">
              <a:lnSpc>
                <a:spcPct val="120000"/>
              </a:lnSpc>
              <a:spcBef>
                <a:spcPct val="0"/>
              </a:spcBef>
              <a:spcAft>
                <a:spcPct val="0"/>
              </a:spcAft>
            </a:pPr>
            <a:r>
              <a:rPr lang="en-US" sz="3600" b="1" dirty="0" smtClean="0">
                <a:solidFill>
                  <a:prstClr val="black"/>
                </a:solidFill>
                <a:latin typeface="Arial" charset="0"/>
              </a:rPr>
              <a:t>@osmo1962</a:t>
            </a:r>
            <a:endParaRPr lang="en-US" sz="3600" b="1" dirty="0">
              <a:solidFill>
                <a:prstClr val="black"/>
              </a:solidFill>
              <a:latin typeface="Arial" charset="0"/>
            </a:endParaRPr>
          </a:p>
        </p:txBody>
      </p:sp>
    </p:spTree>
    <p:extLst>
      <p:ext uri="{BB962C8B-B14F-4D97-AF65-F5344CB8AC3E}">
        <p14:creationId xmlns:p14="http://schemas.microsoft.com/office/powerpoint/2010/main" val="173898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Chart 79"/>
          <p:cNvGraphicFramePr/>
          <p:nvPr>
            <p:extLst/>
          </p:nvPr>
        </p:nvGraphicFramePr>
        <p:xfrm>
          <a:off x="7215243" y="3631900"/>
          <a:ext cx="3900407" cy="2353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3" name="Chart 82"/>
          <p:cNvGraphicFramePr>
            <a:graphicFrameLocks/>
          </p:cNvGraphicFramePr>
          <p:nvPr>
            <p:extLst/>
          </p:nvPr>
        </p:nvGraphicFramePr>
        <p:xfrm>
          <a:off x="3048000" y="3429000"/>
          <a:ext cx="4676118" cy="2077408"/>
        </p:xfrm>
        <a:graphic>
          <a:graphicData uri="http://schemas.openxmlformats.org/drawingml/2006/chart">
            <c:chart xmlns:c="http://schemas.openxmlformats.org/drawingml/2006/chart" xmlns:r="http://schemas.openxmlformats.org/officeDocument/2006/relationships" r:id="rId4"/>
          </a:graphicData>
        </a:graphic>
      </p:graphicFrame>
      <p:sp>
        <p:nvSpPr>
          <p:cNvPr id="61" name="Title 16"/>
          <p:cNvSpPr txBox="1">
            <a:spLocks/>
          </p:cNvSpPr>
          <p:nvPr/>
        </p:nvSpPr>
        <p:spPr>
          <a:xfrm>
            <a:off x="1673400" y="298542"/>
            <a:ext cx="8616950" cy="542209"/>
          </a:xfrm>
          <a:prstGeom prst="rect">
            <a:avLst/>
          </a:prstGeom>
        </p:spPr>
        <p:txBody>
          <a:bodyPr anchor="b">
            <a:noAutofit/>
          </a:bodyPr>
          <a:lstStyle>
            <a:lvl1pPr algn="l" defTabSz="914400" rtl="0" eaLnBrk="1" latinLnBrk="0" hangingPunct="1">
              <a:spcBef>
                <a:spcPct val="0"/>
              </a:spcBef>
              <a:buNone/>
              <a:defRPr sz="2000" kern="1200">
                <a:solidFill>
                  <a:schemeClr val="accent1">
                    <a:lumMod val="75000"/>
                  </a:schemeClr>
                </a:solidFill>
                <a:latin typeface="+mj-lt"/>
                <a:ea typeface="+mj-ea"/>
                <a:cs typeface="+mj-cs"/>
              </a:defRPr>
            </a:lvl1pPr>
          </a:lstStyle>
          <a:p>
            <a:r>
              <a:rPr lang="en-US" dirty="0">
                <a:solidFill>
                  <a:srgbClr val="0065B3">
                    <a:lumMod val="75000"/>
                  </a:srgbClr>
                </a:solidFill>
              </a:rPr>
              <a:t>AlpInvest is a Leading Player in the Global Co-Investment Market</a:t>
            </a:r>
          </a:p>
        </p:txBody>
      </p:sp>
      <p:sp>
        <p:nvSpPr>
          <p:cNvPr id="8" name="Round Diagonal Corner Rectangle 7"/>
          <p:cNvSpPr/>
          <p:nvPr/>
        </p:nvSpPr>
        <p:spPr>
          <a:xfrm>
            <a:off x="3383597" y="1099444"/>
            <a:ext cx="1369377" cy="889333"/>
          </a:xfrm>
          <a:prstGeom prst="round2DiagRect">
            <a:avLst>
              <a:gd name="adj1" fmla="val 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FFFFF"/>
                </a:solidFill>
              </a:rPr>
              <a:t>+17</a:t>
            </a:r>
          </a:p>
          <a:p>
            <a:pPr algn="ctr"/>
            <a:r>
              <a:rPr lang="en-US" sz="900" b="1" dirty="0">
                <a:solidFill>
                  <a:srgbClr val="FFFFFF"/>
                </a:solidFill>
              </a:rPr>
              <a:t>years of Co-Investment experience</a:t>
            </a:r>
          </a:p>
        </p:txBody>
      </p:sp>
      <p:sp>
        <p:nvSpPr>
          <p:cNvPr id="47" name="Round Diagonal Corner Rectangle 46"/>
          <p:cNvSpPr/>
          <p:nvPr/>
        </p:nvSpPr>
        <p:spPr>
          <a:xfrm>
            <a:off x="7691279" y="1099444"/>
            <a:ext cx="1369377" cy="889333"/>
          </a:xfrm>
          <a:prstGeom prst="round2DiagRect">
            <a:avLst>
              <a:gd name="adj1" fmla="val 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3200" b="1" dirty="0">
                <a:solidFill>
                  <a:srgbClr val="FFFFFF"/>
                </a:solidFill>
              </a:rPr>
              <a:t>$8.9b</a:t>
            </a:r>
          </a:p>
          <a:p>
            <a:pPr algn="ctr"/>
            <a:r>
              <a:rPr lang="en-US" sz="900" b="1" dirty="0">
                <a:solidFill>
                  <a:srgbClr val="FFFFFF"/>
                </a:solidFill>
              </a:rPr>
              <a:t>of completed </a:t>
            </a:r>
          </a:p>
          <a:p>
            <a:pPr algn="ctr"/>
            <a:r>
              <a:rPr lang="en-US" sz="900" b="1" dirty="0">
                <a:solidFill>
                  <a:srgbClr val="FFFFFF"/>
                </a:solidFill>
              </a:rPr>
              <a:t>Co-Investments </a:t>
            </a:r>
            <a:endParaRPr lang="en-US" sz="900" b="1" baseline="30000" dirty="0">
              <a:solidFill>
                <a:srgbClr val="FFFFFF"/>
              </a:solidFill>
            </a:endParaRPr>
          </a:p>
        </p:txBody>
      </p:sp>
      <p:sp>
        <p:nvSpPr>
          <p:cNvPr id="25" name="Round Diagonal Corner Rectangle 24"/>
          <p:cNvSpPr/>
          <p:nvPr/>
        </p:nvSpPr>
        <p:spPr>
          <a:xfrm>
            <a:off x="6255385" y="1099444"/>
            <a:ext cx="1369377" cy="889333"/>
          </a:xfrm>
          <a:prstGeom prst="round2DiagRect">
            <a:avLst>
              <a:gd name="adj1" fmla="val 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FFFFF"/>
                </a:solidFill>
              </a:rPr>
              <a:t>+210</a:t>
            </a:r>
          </a:p>
          <a:p>
            <a:pPr algn="ctr"/>
            <a:r>
              <a:rPr lang="en-US" sz="900" b="1" dirty="0">
                <a:solidFill>
                  <a:srgbClr val="FFFFFF"/>
                </a:solidFill>
              </a:rPr>
              <a:t>Equity Co-Investments completed since 2000</a:t>
            </a:r>
            <a:endParaRPr lang="en-US" sz="900" b="1" baseline="30000" dirty="0">
              <a:solidFill>
                <a:srgbClr val="FFFFFF"/>
              </a:solidFill>
            </a:endParaRPr>
          </a:p>
        </p:txBody>
      </p:sp>
      <p:sp>
        <p:nvSpPr>
          <p:cNvPr id="27" name="Round Diagonal Corner Rectangle 26"/>
          <p:cNvSpPr/>
          <p:nvPr/>
        </p:nvSpPr>
        <p:spPr>
          <a:xfrm>
            <a:off x="9127174" y="1099444"/>
            <a:ext cx="1369377" cy="889333"/>
          </a:xfrm>
          <a:prstGeom prst="round2DiagRect">
            <a:avLst>
              <a:gd name="adj1" fmla="val 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FFFFF"/>
                </a:solidFill>
              </a:rPr>
              <a:t>+95</a:t>
            </a:r>
          </a:p>
          <a:p>
            <a:pPr algn="ctr"/>
            <a:r>
              <a:rPr lang="en-US" sz="900" b="1" dirty="0">
                <a:solidFill>
                  <a:srgbClr val="FFFFFF"/>
                </a:solidFill>
              </a:rPr>
              <a:t>GPs partnered with</a:t>
            </a:r>
            <a:endParaRPr lang="en-US" sz="900" b="1" baseline="30000" dirty="0">
              <a:solidFill>
                <a:srgbClr val="FFFFFF"/>
              </a:solidFill>
            </a:endParaRPr>
          </a:p>
        </p:txBody>
      </p:sp>
      <p:sp>
        <p:nvSpPr>
          <p:cNvPr id="26" name="Round Diagonal Corner Rectangle 25"/>
          <p:cNvSpPr/>
          <p:nvPr/>
        </p:nvSpPr>
        <p:spPr>
          <a:xfrm>
            <a:off x="4819491" y="1099444"/>
            <a:ext cx="1369377" cy="889333"/>
          </a:xfrm>
          <a:prstGeom prst="round2DiagRect">
            <a:avLst>
              <a:gd name="adj1" fmla="val 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FFFFF"/>
                </a:solidFill>
              </a:rPr>
              <a:t>23</a:t>
            </a:r>
          </a:p>
          <a:p>
            <a:pPr algn="ctr"/>
            <a:r>
              <a:rPr lang="en-US" sz="900" b="1" dirty="0">
                <a:solidFill>
                  <a:srgbClr val="FFFFFF"/>
                </a:solidFill>
              </a:rPr>
              <a:t>dedicated Co-Investment professionals</a:t>
            </a:r>
          </a:p>
        </p:txBody>
      </p:sp>
      <p:sp>
        <p:nvSpPr>
          <p:cNvPr id="19" name="Rectangle 21"/>
          <p:cNvSpPr>
            <a:spLocks noChangeArrowheads="1"/>
          </p:cNvSpPr>
          <p:nvPr/>
        </p:nvSpPr>
        <p:spPr bwMode="auto">
          <a:xfrm>
            <a:off x="2293621" y="6145392"/>
            <a:ext cx="7488265" cy="685983"/>
          </a:xfrm>
          <a:prstGeom prst="rect">
            <a:avLst/>
          </a:prstGeom>
          <a:noFill/>
          <a:ln w="9525">
            <a:noFill/>
            <a:miter lim="800000"/>
            <a:headEnd/>
            <a:tailEnd/>
          </a:ln>
        </p:spPr>
        <p:txBody>
          <a:bodyPr lIns="91440" tIns="42080" rIns="8417" bIns="0" anchor="b"/>
          <a:lstStyle/>
          <a:p>
            <a:pPr algn="just"/>
            <a:r>
              <a:rPr lang="en-US" sz="800" dirty="0">
                <a:solidFill>
                  <a:srgbClr val="000000"/>
                </a:solidFill>
              </a:rPr>
              <a:t>Information as of March 31, 2017 and since strategy’s inception, unless otherwise noted. Employee data as of April 2017. </a:t>
            </a:r>
          </a:p>
          <a:p>
            <a:pPr marL="228600" indent="-228600" algn="just">
              <a:buFontTx/>
              <a:buAutoNum type="arabicPeriod"/>
            </a:pPr>
            <a:r>
              <a:rPr lang="en-US" sz="800" dirty="0">
                <a:solidFill>
                  <a:srgbClr val="000000"/>
                </a:solidFill>
              </a:rPr>
              <a:t>Average number per annum over 2013-2016.</a:t>
            </a:r>
          </a:p>
          <a:p>
            <a:pPr marL="228600" indent="-228600" algn="just">
              <a:buFontTx/>
              <a:buAutoNum type="arabicPeriod"/>
            </a:pPr>
            <a:r>
              <a:rPr lang="en-US" sz="800" dirty="0">
                <a:solidFill>
                  <a:srgbClr val="000000"/>
                </a:solidFill>
              </a:rPr>
              <a:t>As of December 31, 2016 and based on total invitation amounts (inclusive of selected and declined deals) from 2012- 2016. There is no assurance that AlpInvest will continue to see similar levels of investment opportunities or execute on any particular investment opportunity in the future. </a:t>
            </a:r>
          </a:p>
        </p:txBody>
      </p:sp>
      <p:grpSp>
        <p:nvGrpSpPr>
          <p:cNvPr id="6" name="Group 5"/>
          <p:cNvGrpSpPr/>
          <p:nvPr/>
        </p:nvGrpSpPr>
        <p:grpSpPr>
          <a:xfrm>
            <a:off x="4057621" y="2407097"/>
            <a:ext cx="5725088" cy="889333"/>
            <a:chOff x="1609696" y="2626590"/>
            <a:chExt cx="5725088" cy="889333"/>
          </a:xfrm>
        </p:grpSpPr>
        <p:sp>
          <p:nvSpPr>
            <p:cNvPr id="31" name="Round Diagonal Corner Rectangle 30"/>
            <p:cNvSpPr/>
            <p:nvPr/>
          </p:nvSpPr>
          <p:spPr>
            <a:xfrm>
              <a:off x="1609696" y="2626590"/>
              <a:ext cx="1628866" cy="889333"/>
            </a:xfrm>
            <a:prstGeom prst="round2DiagRect">
              <a:avLst>
                <a:gd name="adj1" fmla="val 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FFFFF"/>
                  </a:solidFill>
                </a:rPr>
                <a:t>+150</a:t>
              </a:r>
            </a:p>
            <a:p>
              <a:pPr algn="ctr"/>
              <a:r>
                <a:rPr lang="en-US" sz="900" b="1" dirty="0">
                  <a:solidFill>
                    <a:srgbClr val="FFFFFF"/>
                  </a:solidFill>
                </a:rPr>
                <a:t>invites per annum</a:t>
              </a:r>
              <a:r>
                <a:rPr lang="en-US" sz="900" b="1" baseline="30000" dirty="0">
                  <a:solidFill>
                    <a:srgbClr val="FFFFFF"/>
                  </a:solidFill>
                </a:rPr>
                <a:t>1</a:t>
              </a:r>
              <a:r>
                <a:rPr lang="en-US" sz="900" b="1" dirty="0">
                  <a:solidFill>
                    <a:srgbClr val="FFFFFF"/>
                  </a:solidFill>
                </a:rPr>
                <a:t> from top tier GPs at no fee/no carry</a:t>
              </a:r>
            </a:p>
          </p:txBody>
        </p:sp>
        <p:sp>
          <p:nvSpPr>
            <p:cNvPr id="32" name="Round Diagonal Corner Rectangle 31"/>
            <p:cNvSpPr/>
            <p:nvPr/>
          </p:nvSpPr>
          <p:spPr>
            <a:xfrm>
              <a:off x="3671451" y="2626590"/>
              <a:ext cx="1628866" cy="889333"/>
            </a:xfrm>
            <a:prstGeom prst="round2DiagRect">
              <a:avLst>
                <a:gd name="adj1" fmla="val 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FFFFF"/>
                  </a:solidFill>
                </a:rPr>
                <a:t>~10%</a:t>
              </a:r>
            </a:p>
            <a:p>
              <a:pPr algn="ctr"/>
              <a:r>
                <a:rPr lang="en-US" sz="900" b="1" dirty="0">
                  <a:solidFill>
                    <a:srgbClr val="FFFFFF"/>
                  </a:solidFill>
                </a:rPr>
                <a:t>“closing rate” selecting the best opportunities out of the invite pool</a:t>
              </a:r>
            </a:p>
          </p:txBody>
        </p:sp>
        <p:sp>
          <p:nvSpPr>
            <p:cNvPr id="38" name="Round Diagonal Corner Rectangle 37"/>
            <p:cNvSpPr/>
            <p:nvPr/>
          </p:nvSpPr>
          <p:spPr>
            <a:xfrm>
              <a:off x="5705918" y="2626590"/>
              <a:ext cx="1628866" cy="889333"/>
            </a:xfrm>
            <a:prstGeom prst="round2DiagRect">
              <a:avLst>
                <a:gd name="adj1" fmla="val 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rgbClr val="FFFFFF"/>
                  </a:solidFill>
                </a:rPr>
                <a:t>+$550m</a:t>
              </a:r>
            </a:p>
            <a:p>
              <a:pPr algn="ctr"/>
              <a:r>
                <a:rPr lang="en-US" sz="900" b="1" dirty="0">
                  <a:solidFill>
                    <a:srgbClr val="FFFFFF"/>
                  </a:solidFill>
                </a:rPr>
                <a:t>invested capital per annum</a:t>
              </a:r>
              <a:r>
                <a:rPr lang="en-US" sz="900" b="1" baseline="30000" dirty="0">
                  <a:solidFill>
                    <a:srgbClr val="FFFFFF"/>
                  </a:solidFill>
                </a:rPr>
                <a:t>1</a:t>
              </a:r>
              <a:endParaRPr lang="en-US" sz="900" b="1" dirty="0">
                <a:solidFill>
                  <a:srgbClr val="FFFFFF"/>
                </a:solidFill>
              </a:endParaRPr>
            </a:p>
          </p:txBody>
        </p:sp>
      </p:grpSp>
      <p:cxnSp>
        <p:nvCxnSpPr>
          <p:cNvPr id="5" name="Straight Connector 4"/>
          <p:cNvCxnSpPr/>
          <p:nvPr/>
        </p:nvCxnSpPr>
        <p:spPr>
          <a:xfrm>
            <a:off x="1810327" y="2197936"/>
            <a:ext cx="8663856"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822844" y="3505589"/>
            <a:ext cx="8663856"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22844" y="1285875"/>
            <a:ext cx="914400" cy="914400"/>
          </a:xfrm>
          <a:prstGeom prst="rect">
            <a:avLst/>
          </a:prstGeom>
        </p:spPr>
        <p:txBody>
          <a:bodyPr vert="horz" wrap="none" lIns="91440" tIns="45720" rIns="91440" bIns="45720" rtlCol="0" anchor="b">
            <a:normAutofit/>
          </a:bodyPr>
          <a:lstStyle/>
          <a:p>
            <a:endParaRPr lang="en-US" dirty="0">
              <a:solidFill>
                <a:srgbClr val="000000"/>
              </a:solidFill>
            </a:endParaRPr>
          </a:p>
        </p:txBody>
      </p:sp>
      <p:sp>
        <p:nvSpPr>
          <p:cNvPr id="24" name="Text Placeholder 2"/>
          <p:cNvSpPr txBox="1">
            <a:spLocks/>
          </p:cNvSpPr>
          <p:nvPr/>
        </p:nvSpPr>
        <p:spPr>
          <a:xfrm>
            <a:off x="1700070" y="1159389"/>
            <a:ext cx="1578775" cy="830997"/>
          </a:xfrm>
          <a:prstGeom prst="rect">
            <a:avLst/>
          </a:prstGeom>
        </p:spPr>
        <p:txBody>
          <a:bodyPr wrap="square">
            <a:spAutoFit/>
          </a:bodyPr>
          <a:lstStyle>
            <a:defPPr>
              <a:defRPr lang="en-US"/>
            </a:defPPr>
            <a:lvl1pPr>
              <a:defRPr sz="1300" b="1" i="1">
                <a:solidFill>
                  <a:schemeClr val="accent1"/>
                </a:solidFill>
              </a:defRPr>
            </a:lvl1pPr>
          </a:lstStyle>
          <a:p>
            <a:pPr indent="-179388">
              <a:spcBef>
                <a:spcPct val="20000"/>
              </a:spcBef>
            </a:pPr>
            <a:r>
              <a:rPr lang="en-US" sz="1200" dirty="0">
                <a:solidFill>
                  <a:srgbClr val="0065B3"/>
                </a:solidFill>
              </a:rPr>
              <a:t>Highly Experienced Co-Investment Platform with Strong Reputation</a:t>
            </a:r>
          </a:p>
        </p:txBody>
      </p:sp>
      <p:sp>
        <p:nvSpPr>
          <p:cNvPr id="29" name="Text Placeholder 2"/>
          <p:cNvSpPr txBox="1">
            <a:spLocks/>
          </p:cNvSpPr>
          <p:nvPr/>
        </p:nvSpPr>
        <p:spPr>
          <a:xfrm>
            <a:off x="1700070" y="2300561"/>
            <a:ext cx="1578775" cy="1015663"/>
          </a:xfrm>
          <a:prstGeom prst="rect">
            <a:avLst/>
          </a:prstGeom>
        </p:spPr>
        <p:txBody>
          <a:bodyPr wrap="square">
            <a:spAutoFit/>
          </a:bodyPr>
          <a:lstStyle>
            <a:defPPr>
              <a:defRPr lang="en-US"/>
            </a:defPPr>
            <a:lvl1pPr>
              <a:defRPr sz="1300" b="1" i="1">
                <a:solidFill>
                  <a:schemeClr val="accent1"/>
                </a:solidFill>
              </a:defRPr>
            </a:lvl1pPr>
          </a:lstStyle>
          <a:p>
            <a:pPr indent="-179388">
              <a:spcBef>
                <a:spcPct val="20000"/>
              </a:spcBef>
            </a:pPr>
            <a:r>
              <a:rPr lang="en-US" sz="1200" dirty="0">
                <a:solidFill>
                  <a:srgbClr val="0065B3"/>
                </a:solidFill>
              </a:rPr>
              <a:t>Differentiated Strategy of Proactive Sourcing and a Selective Investment Approach</a:t>
            </a:r>
          </a:p>
        </p:txBody>
      </p:sp>
      <p:sp>
        <p:nvSpPr>
          <p:cNvPr id="30" name="Text Placeholder 2"/>
          <p:cNvSpPr txBox="1">
            <a:spLocks/>
          </p:cNvSpPr>
          <p:nvPr/>
        </p:nvSpPr>
        <p:spPr>
          <a:xfrm>
            <a:off x="1700069" y="3554743"/>
            <a:ext cx="1593414" cy="646331"/>
          </a:xfrm>
          <a:prstGeom prst="rect">
            <a:avLst/>
          </a:prstGeom>
        </p:spPr>
        <p:txBody>
          <a:bodyPr wrap="square">
            <a:spAutoFit/>
          </a:bodyPr>
          <a:lstStyle>
            <a:defPPr>
              <a:defRPr lang="en-US"/>
            </a:defPPr>
            <a:lvl1pPr>
              <a:defRPr sz="1300" b="1" i="1">
                <a:solidFill>
                  <a:schemeClr val="accent1"/>
                </a:solidFill>
              </a:defRPr>
            </a:lvl1pPr>
          </a:lstStyle>
          <a:p>
            <a:pPr indent="-179388">
              <a:spcBef>
                <a:spcPct val="20000"/>
              </a:spcBef>
            </a:pPr>
            <a:r>
              <a:rPr lang="en-US" sz="1200" dirty="0">
                <a:solidFill>
                  <a:srgbClr val="0065B3"/>
                </a:solidFill>
              </a:rPr>
              <a:t>Focused on Co-Sponsor Middle Market Transactions</a:t>
            </a:r>
          </a:p>
        </p:txBody>
      </p:sp>
      <p:sp>
        <p:nvSpPr>
          <p:cNvPr id="3" name="TextBox 2"/>
          <p:cNvSpPr txBox="1"/>
          <p:nvPr/>
        </p:nvSpPr>
        <p:spPr>
          <a:xfrm>
            <a:off x="2590578" y="169194"/>
            <a:ext cx="4349494" cy="800902"/>
          </a:xfrm>
          <a:prstGeom prst="rect">
            <a:avLst/>
          </a:prstGeom>
        </p:spPr>
        <p:txBody>
          <a:bodyPr vert="horz" wrap="square" lIns="91440" tIns="45720" rIns="91440" bIns="45720" rtlCol="0" anchor="b">
            <a:normAutofit/>
          </a:bodyPr>
          <a:lstStyle/>
          <a:p>
            <a:endParaRPr lang="en-US" dirty="0">
              <a:solidFill>
                <a:srgbClr val="000000"/>
              </a:solidFill>
            </a:endParaRPr>
          </a:p>
        </p:txBody>
      </p:sp>
      <p:sp>
        <p:nvSpPr>
          <p:cNvPr id="4" name="TextBox 3"/>
          <p:cNvSpPr txBox="1"/>
          <p:nvPr/>
        </p:nvSpPr>
        <p:spPr>
          <a:xfrm>
            <a:off x="3293484" y="970097"/>
            <a:ext cx="3153647" cy="772979"/>
          </a:xfrm>
          <a:prstGeom prst="rect">
            <a:avLst/>
          </a:prstGeom>
        </p:spPr>
        <p:txBody>
          <a:bodyPr vert="horz" wrap="square" lIns="91440" tIns="45720" rIns="91440" bIns="45720" rtlCol="0" anchor="b">
            <a:normAutofit/>
          </a:bodyPr>
          <a:lstStyle/>
          <a:p>
            <a:endParaRPr lang="en-US" dirty="0">
              <a:solidFill>
                <a:srgbClr val="000000"/>
              </a:solidFill>
            </a:endParaRPr>
          </a:p>
        </p:txBody>
      </p:sp>
      <p:sp>
        <p:nvSpPr>
          <p:cNvPr id="39" name="Text Placeholder 2"/>
          <p:cNvSpPr txBox="1">
            <a:spLocks/>
          </p:cNvSpPr>
          <p:nvPr/>
        </p:nvSpPr>
        <p:spPr>
          <a:xfrm>
            <a:off x="1700069" y="5391397"/>
            <a:ext cx="1593414" cy="461665"/>
          </a:xfrm>
          <a:prstGeom prst="rect">
            <a:avLst/>
          </a:prstGeom>
        </p:spPr>
        <p:txBody>
          <a:bodyPr wrap="square">
            <a:spAutoFit/>
          </a:bodyPr>
          <a:lstStyle>
            <a:defPPr>
              <a:defRPr lang="en-US"/>
            </a:defPPr>
            <a:lvl1pPr>
              <a:defRPr sz="1300" b="1" i="1">
                <a:solidFill>
                  <a:schemeClr val="accent1"/>
                </a:solidFill>
              </a:defRPr>
            </a:lvl1pPr>
          </a:lstStyle>
          <a:p>
            <a:pPr indent="-179388">
              <a:spcBef>
                <a:spcPct val="20000"/>
              </a:spcBef>
            </a:pPr>
            <a:r>
              <a:rPr lang="en-US" sz="1200" dirty="0">
                <a:solidFill>
                  <a:srgbClr val="0065B3"/>
                </a:solidFill>
              </a:rPr>
              <a:t>Focused on Clear Deal Attributes</a:t>
            </a:r>
          </a:p>
        </p:txBody>
      </p:sp>
      <p:cxnSp>
        <p:nvCxnSpPr>
          <p:cNvPr id="40" name="Straight Connector 39"/>
          <p:cNvCxnSpPr/>
          <p:nvPr/>
        </p:nvCxnSpPr>
        <p:spPr>
          <a:xfrm>
            <a:off x="1822844" y="5283106"/>
            <a:ext cx="8663856"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291176" y="5390230"/>
            <a:ext cx="835226" cy="376774"/>
          </a:xfrm>
          <a:prstGeom prst="rect">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42" name="Rectangle 41"/>
          <p:cNvSpPr/>
          <p:nvPr/>
        </p:nvSpPr>
        <p:spPr>
          <a:xfrm>
            <a:off x="4078779" y="5372896"/>
            <a:ext cx="2957730" cy="408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7F7F7F"/>
                </a:solidFill>
              </a:rPr>
              <a:t>Compelling Deal Setting</a:t>
            </a:r>
          </a:p>
        </p:txBody>
      </p:sp>
      <p:sp>
        <p:nvSpPr>
          <p:cNvPr id="51" name="Rectangle 50"/>
          <p:cNvSpPr/>
          <p:nvPr/>
        </p:nvSpPr>
        <p:spPr>
          <a:xfrm>
            <a:off x="3291176" y="5391397"/>
            <a:ext cx="3499786" cy="379573"/>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2" name="Oval 51"/>
          <p:cNvSpPr/>
          <p:nvPr/>
        </p:nvSpPr>
        <p:spPr>
          <a:xfrm>
            <a:off x="3143539" y="5396709"/>
            <a:ext cx="295275" cy="295275"/>
          </a:xfrm>
          <a:prstGeom prst="ellipse">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1</a:t>
            </a:r>
          </a:p>
        </p:txBody>
      </p:sp>
      <p:sp>
        <p:nvSpPr>
          <p:cNvPr id="53" name="Rectangle 52"/>
          <p:cNvSpPr/>
          <p:nvPr/>
        </p:nvSpPr>
        <p:spPr>
          <a:xfrm>
            <a:off x="7015814" y="5393786"/>
            <a:ext cx="835226" cy="376311"/>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54" name="Rectangle 53"/>
          <p:cNvSpPr/>
          <p:nvPr/>
        </p:nvSpPr>
        <p:spPr>
          <a:xfrm>
            <a:off x="7834113" y="5372896"/>
            <a:ext cx="2633862" cy="408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4A88"/>
                </a:solidFill>
              </a:rPr>
              <a:t>Leading and Sustainable Business</a:t>
            </a:r>
          </a:p>
        </p:txBody>
      </p:sp>
      <p:sp>
        <p:nvSpPr>
          <p:cNvPr id="64" name="Rectangle 63"/>
          <p:cNvSpPr/>
          <p:nvPr/>
        </p:nvSpPr>
        <p:spPr>
          <a:xfrm>
            <a:off x="7015814" y="5395146"/>
            <a:ext cx="3797124" cy="382178"/>
          </a:xfrm>
          <a:prstGeom prst="rect">
            <a:avLst/>
          </a:prstGeom>
          <a:noFill/>
          <a:ln>
            <a:solidFill>
              <a:srgbClr val="004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5" name="Oval 64"/>
          <p:cNvSpPr/>
          <p:nvPr/>
        </p:nvSpPr>
        <p:spPr>
          <a:xfrm>
            <a:off x="6868177" y="5399200"/>
            <a:ext cx="295275" cy="29527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2</a:t>
            </a:r>
          </a:p>
        </p:txBody>
      </p:sp>
      <p:sp>
        <p:nvSpPr>
          <p:cNvPr id="66" name="Rectangle 65"/>
          <p:cNvSpPr/>
          <p:nvPr/>
        </p:nvSpPr>
        <p:spPr>
          <a:xfrm>
            <a:off x="3291176" y="5892062"/>
            <a:ext cx="835226" cy="376311"/>
          </a:xfrm>
          <a:prstGeom prst="rect">
            <a:avLst/>
          </a:prstGeom>
          <a:solidFill>
            <a:srgbClr val="0065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67" name="Rectangle 66"/>
          <p:cNvSpPr/>
          <p:nvPr/>
        </p:nvSpPr>
        <p:spPr>
          <a:xfrm>
            <a:off x="4126404" y="5890222"/>
            <a:ext cx="3088839" cy="408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65B3"/>
                </a:solidFill>
              </a:rPr>
              <a:t>Investment Strategy with Multiple Levers</a:t>
            </a:r>
          </a:p>
        </p:txBody>
      </p:sp>
      <p:sp>
        <p:nvSpPr>
          <p:cNvPr id="68" name="Rectangle 67"/>
          <p:cNvSpPr/>
          <p:nvPr/>
        </p:nvSpPr>
        <p:spPr>
          <a:xfrm>
            <a:off x="3291176" y="5893422"/>
            <a:ext cx="3499786" cy="379573"/>
          </a:xfrm>
          <a:prstGeom prst="rect">
            <a:avLst/>
          </a:prstGeom>
          <a:noFill/>
          <a:ln>
            <a:solidFill>
              <a:srgbClr val="0065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9" name="Oval 68"/>
          <p:cNvSpPr/>
          <p:nvPr/>
        </p:nvSpPr>
        <p:spPr>
          <a:xfrm>
            <a:off x="3143539" y="5897476"/>
            <a:ext cx="295275" cy="29527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3</a:t>
            </a:r>
          </a:p>
        </p:txBody>
      </p:sp>
      <p:sp>
        <p:nvSpPr>
          <p:cNvPr id="70" name="Rectangle 69"/>
          <p:cNvSpPr/>
          <p:nvPr/>
        </p:nvSpPr>
        <p:spPr>
          <a:xfrm>
            <a:off x="6999972" y="5884808"/>
            <a:ext cx="835226" cy="376311"/>
          </a:xfrm>
          <a:prstGeom prst="rect">
            <a:avLst/>
          </a:prstGeom>
          <a:solidFill>
            <a:srgbClr val="00A1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71" name="Rectangle 70"/>
          <p:cNvSpPr/>
          <p:nvPr/>
        </p:nvSpPr>
        <p:spPr>
          <a:xfrm>
            <a:off x="7835198" y="5867341"/>
            <a:ext cx="3125648" cy="408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A1E0"/>
                </a:solidFill>
              </a:rPr>
              <a:t>Conservative Valuation and Capital Structure</a:t>
            </a:r>
          </a:p>
        </p:txBody>
      </p:sp>
      <p:sp>
        <p:nvSpPr>
          <p:cNvPr id="72" name="Rectangle 71"/>
          <p:cNvSpPr/>
          <p:nvPr/>
        </p:nvSpPr>
        <p:spPr>
          <a:xfrm>
            <a:off x="6999972" y="5886168"/>
            <a:ext cx="3814230" cy="374951"/>
          </a:xfrm>
          <a:prstGeom prst="rect">
            <a:avLst/>
          </a:prstGeom>
          <a:noFill/>
          <a:ln>
            <a:solidFill>
              <a:srgbClr val="00A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3" name="Oval 72"/>
          <p:cNvSpPr/>
          <p:nvPr/>
        </p:nvSpPr>
        <p:spPr>
          <a:xfrm>
            <a:off x="6852335" y="5890222"/>
            <a:ext cx="295275" cy="295275"/>
          </a:xfrm>
          <a:prstGeom prst="ellipse">
            <a:avLst/>
          </a:prstGeom>
          <a:solidFill>
            <a:srgbClr val="00A1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4</a:t>
            </a:r>
          </a:p>
        </p:txBody>
      </p:sp>
      <p:grpSp>
        <p:nvGrpSpPr>
          <p:cNvPr id="16" name="Group 15"/>
          <p:cNvGrpSpPr/>
          <p:nvPr/>
        </p:nvGrpSpPr>
        <p:grpSpPr>
          <a:xfrm>
            <a:off x="3708790" y="3488068"/>
            <a:ext cx="2738341" cy="302883"/>
            <a:chOff x="2184789" y="3554742"/>
            <a:chExt cx="2738341" cy="302883"/>
          </a:xfrm>
        </p:grpSpPr>
        <p:cxnSp>
          <p:nvCxnSpPr>
            <p:cNvPr id="14" name="Straight Connector 13"/>
            <p:cNvCxnSpPr/>
            <p:nvPr/>
          </p:nvCxnSpPr>
          <p:spPr>
            <a:xfrm>
              <a:off x="2184789" y="3857625"/>
              <a:ext cx="27383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84789" y="3554742"/>
              <a:ext cx="2738341" cy="302883"/>
            </a:xfrm>
            <a:prstGeom prst="rect">
              <a:avLst/>
            </a:prstGeom>
          </p:spPr>
          <p:txBody>
            <a:bodyPr vert="horz" wrap="square" lIns="91440" tIns="45720" rIns="91440" bIns="45720" rtlCol="0" anchor="b">
              <a:noAutofit/>
            </a:bodyPr>
            <a:lstStyle/>
            <a:p>
              <a:pPr algn="ctr"/>
              <a:r>
                <a:rPr lang="en-US" sz="1200" b="1" dirty="0">
                  <a:solidFill>
                    <a:srgbClr val="000000"/>
                  </a:solidFill>
                </a:rPr>
                <a:t>Volume by Deal Type</a:t>
              </a:r>
              <a:r>
                <a:rPr lang="en-US" sz="1200" b="1" baseline="30000" dirty="0">
                  <a:solidFill>
                    <a:srgbClr val="000000"/>
                  </a:solidFill>
                </a:rPr>
                <a:t>2</a:t>
              </a:r>
            </a:p>
          </p:txBody>
        </p:sp>
      </p:grpSp>
      <p:grpSp>
        <p:nvGrpSpPr>
          <p:cNvPr id="77" name="Group 76"/>
          <p:cNvGrpSpPr/>
          <p:nvPr/>
        </p:nvGrpSpPr>
        <p:grpSpPr>
          <a:xfrm>
            <a:off x="7215243" y="3488068"/>
            <a:ext cx="2738341" cy="302883"/>
            <a:chOff x="2184789" y="3554742"/>
            <a:chExt cx="2738341" cy="302883"/>
          </a:xfrm>
        </p:grpSpPr>
        <p:cxnSp>
          <p:nvCxnSpPr>
            <p:cNvPr id="78" name="Straight Connector 77"/>
            <p:cNvCxnSpPr/>
            <p:nvPr/>
          </p:nvCxnSpPr>
          <p:spPr>
            <a:xfrm>
              <a:off x="2184789" y="3857625"/>
              <a:ext cx="27383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184789" y="3554742"/>
              <a:ext cx="2738341" cy="302883"/>
            </a:xfrm>
            <a:prstGeom prst="rect">
              <a:avLst/>
            </a:prstGeom>
          </p:spPr>
          <p:txBody>
            <a:bodyPr vert="horz" wrap="square" lIns="91440" tIns="45720" rIns="91440" bIns="45720" rtlCol="0" anchor="b">
              <a:noAutofit/>
            </a:bodyPr>
            <a:lstStyle/>
            <a:p>
              <a:pPr algn="ctr"/>
              <a:r>
                <a:rPr lang="en-US" sz="1200" b="1" dirty="0">
                  <a:solidFill>
                    <a:srgbClr val="000000"/>
                  </a:solidFill>
                </a:rPr>
                <a:t>Volume by Market Segment</a:t>
              </a:r>
              <a:r>
                <a:rPr lang="en-US" sz="1200" b="1" baseline="30000" dirty="0">
                  <a:solidFill>
                    <a:srgbClr val="000000"/>
                  </a:solidFill>
                </a:rPr>
                <a:t>2</a:t>
              </a:r>
            </a:p>
          </p:txBody>
        </p:sp>
      </p:grpSp>
      <p:pic>
        <p:nvPicPr>
          <p:cNvPr id="48" name="Picture 47"/>
          <p:cNvPicPr>
            <a:picLocks noChangeAspect="1"/>
          </p:cNvPicPr>
          <p:nvPr/>
        </p:nvPicPr>
        <p:blipFill rotWithShape="1">
          <a:blip r:embed="rId5"/>
          <a:srcRect t="-13158" b="35813"/>
          <a:stretch/>
        </p:blipFill>
        <p:spPr>
          <a:xfrm>
            <a:off x="9781886" y="6195065"/>
            <a:ext cx="2191091" cy="457200"/>
          </a:xfrm>
          <a:prstGeom prst="rect">
            <a:avLst/>
          </a:prstGeom>
        </p:spPr>
      </p:pic>
    </p:spTree>
    <p:extLst>
      <p:ext uri="{BB962C8B-B14F-4D97-AF65-F5344CB8AC3E}">
        <p14:creationId xmlns:p14="http://schemas.microsoft.com/office/powerpoint/2010/main" val="972134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6"/>
          <p:cNvSpPr/>
          <p:nvPr/>
        </p:nvSpPr>
        <p:spPr>
          <a:xfrm rot="19566998" flipH="1">
            <a:off x="2259182" y="2434178"/>
            <a:ext cx="1142580" cy="2984395"/>
          </a:xfrm>
          <a:prstGeom prst="arc">
            <a:avLst>
              <a:gd name="adj1" fmla="val 16178454"/>
              <a:gd name="adj2" fmla="val 422428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32" name="AutoShape 7"/>
          <p:cNvSpPr>
            <a:spLocks noChangeArrowheads="1"/>
          </p:cNvSpPr>
          <p:nvPr/>
        </p:nvSpPr>
        <p:spPr bwMode="auto">
          <a:xfrm>
            <a:off x="1904475" y="2043116"/>
            <a:ext cx="4070007" cy="3742292"/>
          </a:xfrm>
          <a:prstGeom prst="flowChartMerge">
            <a:avLst/>
          </a:prstGeom>
          <a:solidFill>
            <a:schemeClr val="accent2"/>
          </a:solidFill>
          <a:ln w="9525" algn="ctr">
            <a:solidFill>
              <a:schemeClr val="tx1"/>
            </a:solidFill>
            <a:miter lim="800000"/>
            <a:headEnd/>
            <a:tailEnd/>
          </a:ln>
          <a:effectLst/>
        </p:spPr>
        <p:txBody>
          <a:bodyPr wrap="none" lIns="87273" tIns="43637" rIns="87273" bIns="43637" anchor="ctr"/>
          <a:lstStyle/>
          <a:p>
            <a:endParaRPr lang="en-US" dirty="0">
              <a:solidFill>
                <a:srgbClr val="000000"/>
              </a:solidFill>
            </a:endParaRPr>
          </a:p>
        </p:txBody>
      </p:sp>
      <p:sp>
        <p:nvSpPr>
          <p:cNvPr id="34" name="Text Box 10"/>
          <p:cNvSpPr txBox="1">
            <a:spLocks noChangeArrowheads="1"/>
          </p:cNvSpPr>
          <p:nvPr/>
        </p:nvSpPr>
        <p:spPr bwMode="auto">
          <a:xfrm>
            <a:off x="2213251" y="2298665"/>
            <a:ext cx="3451860" cy="549791"/>
          </a:xfrm>
          <a:prstGeom prst="rect">
            <a:avLst/>
          </a:prstGeom>
          <a:noFill/>
          <a:ln w="9525" algn="ctr">
            <a:noFill/>
            <a:miter lim="800000"/>
            <a:headEnd/>
            <a:tailEnd/>
          </a:ln>
          <a:effectLst/>
        </p:spPr>
        <p:txBody>
          <a:bodyPr wrap="square" lIns="87273" tIns="43637" rIns="87273" bIns="43637">
            <a:spAutoFit/>
          </a:bodyPr>
          <a:lstStyle/>
          <a:p>
            <a:pPr algn="ctr">
              <a:spcBef>
                <a:spcPct val="50000"/>
              </a:spcBef>
            </a:pPr>
            <a:r>
              <a:rPr lang="en-US" sz="1200" b="1" dirty="0">
                <a:solidFill>
                  <a:srgbClr val="FFFFFF"/>
                </a:solidFill>
              </a:rPr>
              <a:t>~$9.0bn / &gt;200</a:t>
            </a:r>
          </a:p>
          <a:p>
            <a:pPr algn="ctr">
              <a:spcBef>
                <a:spcPct val="50000"/>
              </a:spcBef>
            </a:pPr>
            <a:r>
              <a:rPr lang="en-US" sz="1200" b="1" dirty="0">
                <a:solidFill>
                  <a:srgbClr val="FFFFFF"/>
                </a:solidFill>
              </a:rPr>
              <a:t>Sourced Invitations</a:t>
            </a:r>
          </a:p>
        </p:txBody>
      </p:sp>
      <p:sp>
        <p:nvSpPr>
          <p:cNvPr id="35" name="Line 8"/>
          <p:cNvSpPr>
            <a:spLocks noChangeShapeType="1"/>
          </p:cNvSpPr>
          <p:nvPr/>
        </p:nvSpPr>
        <p:spPr bwMode="auto">
          <a:xfrm flipV="1">
            <a:off x="1947760" y="3016566"/>
            <a:ext cx="3924632" cy="10081"/>
          </a:xfrm>
          <a:prstGeom prst="line">
            <a:avLst/>
          </a:prstGeom>
          <a:noFill/>
          <a:ln w="19050">
            <a:solidFill>
              <a:schemeClr val="bg1"/>
            </a:solidFill>
            <a:round/>
            <a:headEnd/>
            <a:tailEnd/>
          </a:ln>
          <a:effectLst/>
        </p:spPr>
        <p:txBody>
          <a:bodyPr lIns="87273" tIns="43637" rIns="87273" bIns="43637"/>
          <a:lstStyle/>
          <a:p>
            <a:endParaRPr lang="en-US" dirty="0">
              <a:solidFill>
                <a:srgbClr val="000000"/>
              </a:solidFill>
            </a:endParaRPr>
          </a:p>
        </p:txBody>
      </p:sp>
      <p:sp>
        <p:nvSpPr>
          <p:cNvPr id="36" name="Text Box 10"/>
          <p:cNvSpPr txBox="1">
            <a:spLocks noChangeArrowheads="1"/>
          </p:cNvSpPr>
          <p:nvPr/>
        </p:nvSpPr>
        <p:spPr bwMode="auto">
          <a:xfrm>
            <a:off x="2592521" y="3271222"/>
            <a:ext cx="2635111" cy="549791"/>
          </a:xfrm>
          <a:prstGeom prst="rect">
            <a:avLst/>
          </a:prstGeom>
          <a:noFill/>
          <a:ln w="9525" algn="ctr">
            <a:noFill/>
            <a:miter lim="800000"/>
            <a:headEnd/>
            <a:tailEnd/>
          </a:ln>
          <a:effectLst/>
        </p:spPr>
        <p:txBody>
          <a:bodyPr wrap="square" lIns="87273" tIns="43637" rIns="87273" bIns="43637">
            <a:spAutoFit/>
          </a:bodyPr>
          <a:lstStyle/>
          <a:p>
            <a:pPr algn="ctr">
              <a:spcBef>
                <a:spcPct val="50000"/>
              </a:spcBef>
            </a:pPr>
            <a:r>
              <a:rPr lang="en-US" sz="1200" b="1" dirty="0">
                <a:solidFill>
                  <a:srgbClr val="FFFFFF"/>
                </a:solidFill>
              </a:rPr>
              <a:t>~$4.5bn</a:t>
            </a:r>
          </a:p>
          <a:p>
            <a:pPr algn="ctr">
              <a:spcBef>
                <a:spcPct val="50000"/>
              </a:spcBef>
            </a:pPr>
            <a:r>
              <a:rPr lang="en-US" sz="1200" b="1" dirty="0">
                <a:solidFill>
                  <a:srgbClr val="FFFFFF"/>
                </a:solidFill>
              </a:rPr>
              <a:t> Advanced Diligence</a:t>
            </a:r>
            <a:r>
              <a:rPr lang="en-US" sz="1200" b="1" baseline="30000" dirty="0">
                <a:solidFill>
                  <a:srgbClr val="FFFFFF"/>
                </a:solidFill>
              </a:rPr>
              <a:t>1</a:t>
            </a:r>
            <a:endParaRPr lang="en-US" sz="1200" b="1" dirty="0">
              <a:solidFill>
                <a:srgbClr val="FFFFFF"/>
              </a:solidFill>
            </a:endParaRPr>
          </a:p>
        </p:txBody>
      </p:sp>
      <p:sp>
        <p:nvSpPr>
          <p:cNvPr id="37" name="Text Box 10"/>
          <p:cNvSpPr txBox="1">
            <a:spLocks noChangeArrowheads="1"/>
          </p:cNvSpPr>
          <p:nvPr/>
        </p:nvSpPr>
        <p:spPr bwMode="auto">
          <a:xfrm>
            <a:off x="2828211" y="4195831"/>
            <a:ext cx="2186581" cy="272792"/>
          </a:xfrm>
          <a:prstGeom prst="rect">
            <a:avLst/>
          </a:prstGeom>
          <a:noFill/>
          <a:ln w="9525" algn="ctr">
            <a:noFill/>
            <a:miter lim="800000"/>
            <a:headEnd/>
            <a:tailEnd/>
          </a:ln>
          <a:effectLst/>
        </p:spPr>
        <p:txBody>
          <a:bodyPr wrap="square" lIns="87273" tIns="43637" rIns="87273" bIns="43637">
            <a:spAutoFit/>
          </a:bodyPr>
          <a:lstStyle/>
          <a:p>
            <a:pPr algn="ctr"/>
            <a:r>
              <a:rPr lang="en-US" sz="1200" b="1" dirty="0">
                <a:solidFill>
                  <a:srgbClr val="FFFFFF"/>
                </a:solidFill>
              </a:rPr>
              <a:t>~$1.4B</a:t>
            </a:r>
          </a:p>
        </p:txBody>
      </p:sp>
      <p:sp>
        <p:nvSpPr>
          <p:cNvPr id="38" name="Line 8"/>
          <p:cNvSpPr>
            <a:spLocks noChangeShapeType="1"/>
          </p:cNvSpPr>
          <p:nvPr/>
        </p:nvSpPr>
        <p:spPr bwMode="auto">
          <a:xfrm flipV="1">
            <a:off x="2684230" y="4030026"/>
            <a:ext cx="2683133" cy="1980"/>
          </a:xfrm>
          <a:prstGeom prst="line">
            <a:avLst/>
          </a:prstGeom>
          <a:noFill/>
          <a:ln w="19050">
            <a:solidFill>
              <a:schemeClr val="bg1"/>
            </a:solidFill>
            <a:round/>
            <a:headEnd/>
            <a:tailEnd/>
          </a:ln>
          <a:effectLst/>
        </p:spPr>
        <p:txBody>
          <a:bodyPr lIns="87273" tIns="43637" rIns="87273" bIns="43637"/>
          <a:lstStyle/>
          <a:p>
            <a:endParaRPr lang="en-US" dirty="0">
              <a:solidFill>
                <a:srgbClr val="000000"/>
              </a:solidFill>
            </a:endParaRPr>
          </a:p>
        </p:txBody>
      </p:sp>
      <p:sp>
        <p:nvSpPr>
          <p:cNvPr id="39" name="Text Box 10"/>
          <p:cNvSpPr txBox="1">
            <a:spLocks noChangeArrowheads="1"/>
          </p:cNvSpPr>
          <p:nvPr/>
        </p:nvSpPr>
        <p:spPr bwMode="auto">
          <a:xfrm>
            <a:off x="2764152" y="4474499"/>
            <a:ext cx="2403837" cy="272792"/>
          </a:xfrm>
          <a:prstGeom prst="rect">
            <a:avLst/>
          </a:prstGeom>
          <a:noFill/>
          <a:ln w="9525" algn="ctr">
            <a:noFill/>
            <a:miter lim="800000"/>
            <a:headEnd/>
            <a:tailEnd/>
          </a:ln>
          <a:effectLst/>
        </p:spPr>
        <p:txBody>
          <a:bodyPr wrap="square" lIns="87273" tIns="43637" rIns="87273" bIns="43637">
            <a:spAutoFit/>
          </a:bodyPr>
          <a:lstStyle/>
          <a:p>
            <a:pPr algn="ctr">
              <a:spcBef>
                <a:spcPct val="50000"/>
              </a:spcBef>
            </a:pPr>
            <a:r>
              <a:rPr lang="en-US" sz="1200" b="1" dirty="0">
                <a:solidFill>
                  <a:srgbClr val="FFFFFF"/>
                </a:solidFill>
              </a:rPr>
              <a:t>Invested</a:t>
            </a:r>
          </a:p>
        </p:txBody>
      </p:sp>
      <p:sp>
        <p:nvSpPr>
          <p:cNvPr id="16" name="Rectangle 15"/>
          <p:cNvSpPr/>
          <p:nvPr/>
        </p:nvSpPr>
        <p:spPr>
          <a:xfrm>
            <a:off x="1679575" y="851119"/>
            <a:ext cx="8333414" cy="246221"/>
          </a:xfrm>
          <a:prstGeom prst="rect">
            <a:avLst/>
          </a:prstGeom>
        </p:spPr>
        <p:txBody>
          <a:bodyPr vert="horz" wrap="square" lIns="91440" tIns="45720" rIns="91440" bIns="0" rtlCol="0" anchor="t" anchorCtr="0">
            <a:spAutoFit/>
          </a:bodyPr>
          <a:lstStyle/>
          <a:p>
            <a:r>
              <a:rPr lang="en-US" sz="1300" b="1" i="1" dirty="0">
                <a:solidFill>
                  <a:srgbClr val="0065B3"/>
                </a:solidFill>
              </a:rPr>
              <a:t>AlpInvest has a closing rate ~15% of sourced invitations for healthcare companies</a:t>
            </a:r>
          </a:p>
        </p:txBody>
      </p:sp>
      <p:sp>
        <p:nvSpPr>
          <p:cNvPr id="25" name="Rectangle 21"/>
          <p:cNvSpPr>
            <a:spLocks noChangeArrowheads="1"/>
          </p:cNvSpPr>
          <p:nvPr/>
        </p:nvSpPr>
        <p:spPr bwMode="auto">
          <a:xfrm>
            <a:off x="2300289" y="6294120"/>
            <a:ext cx="6317686" cy="533400"/>
          </a:xfrm>
          <a:prstGeom prst="rect">
            <a:avLst/>
          </a:prstGeom>
          <a:noFill/>
          <a:ln w="9525">
            <a:noFill/>
            <a:miter lim="800000"/>
            <a:headEnd/>
            <a:tailEnd/>
          </a:ln>
        </p:spPr>
        <p:txBody>
          <a:bodyPr lIns="84160" tIns="42080" rIns="8417" bIns="0" anchor="b"/>
          <a:lstStyle/>
          <a:p>
            <a:pPr algn="just"/>
            <a:r>
              <a:rPr lang="en-US" sz="800" dirty="0">
                <a:solidFill>
                  <a:srgbClr val="000000"/>
                </a:solidFill>
              </a:rPr>
              <a:t>Source: AlpInvest. Information as of December 31, 2016. All non-USD amounts have been converted to USD. For illustrative purposes only. References to a particular investment should not be considered a recommendation of any security or investment or an indication that any investment is successful. There can be no assurance that AlpInvest will be able to make similar investments in the future.</a:t>
            </a:r>
          </a:p>
          <a:p>
            <a:pPr marL="228600" indent="-228600" algn="just">
              <a:buFontTx/>
              <a:buAutoNum type="arabicPeriod"/>
            </a:pPr>
            <a:r>
              <a:rPr lang="en-US" sz="800" dirty="0">
                <a:solidFill>
                  <a:srgbClr val="000000"/>
                </a:solidFill>
              </a:rPr>
              <a:t>Advanced diligence represents invites where a deal team was staffed to conduct a comprehensive analysis on the transaction.</a:t>
            </a:r>
          </a:p>
        </p:txBody>
      </p:sp>
      <p:sp>
        <p:nvSpPr>
          <p:cNvPr id="24" name="Rectangle 23"/>
          <p:cNvSpPr/>
          <p:nvPr/>
        </p:nvSpPr>
        <p:spPr>
          <a:xfrm>
            <a:off x="1870822" y="1345911"/>
            <a:ext cx="4168328" cy="367998"/>
          </a:xfrm>
          <a:prstGeom prst="rect">
            <a:avLst/>
          </a:prstGeom>
          <a:solidFill>
            <a:srgbClr val="006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Cumulative Healthcare Deal Flow (2002 – Present)</a:t>
            </a:r>
          </a:p>
        </p:txBody>
      </p:sp>
      <p:sp>
        <p:nvSpPr>
          <p:cNvPr id="2" name="Isosceles Triangle 1"/>
          <p:cNvSpPr/>
          <p:nvPr/>
        </p:nvSpPr>
        <p:spPr>
          <a:xfrm rot="5400000">
            <a:off x="4208527" y="3611531"/>
            <a:ext cx="4071963" cy="40496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D1E7"/>
              </a:solidFill>
            </a:endParaRPr>
          </a:p>
        </p:txBody>
      </p:sp>
      <p:sp>
        <p:nvSpPr>
          <p:cNvPr id="3" name="TextBox 2"/>
          <p:cNvSpPr txBox="1"/>
          <p:nvPr/>
        </p:nvSpPr>
        <p:spPr>
          <a:xfrm>
            <a:off x="1565846" y="4332228"/>
            <a:ext cx="1582882" cy="200055"/>
          </a:xfrm>
          <a:prstGeom prst="rect">
            <a:avLst/>
          </a:prstGeom>
          <a:solidFill>
            <a:schemeClr val="bg1"/>
          </a:solidFill>
        </p:spPr>
        <p:txBody>
          <a:bodyPr vert="horz" wrap="square" lIns="0" tIns="0" rIns="0" bIns="0" rtlCol="0" anchor="t" anchorCtr="0">
            <a:spAutoFit/>
          </a:bodyPr>
          <a:lstStyle>
            <a:defPPr>
              <a:defRPr lang="en-US"/>
            </a:defPPr>
            <a:lvl1pPr indent="-179388">
              <a:spcBef>
                <a:spcPct val="20000"/>
              </a:spcBef>
              <a:buFont typeface="Arial" pitchFamily="34" charset="0"/>
              <a:buNone/>
              <a:defRPr sz="1300" b="1" i="1">
                <a:solidFill>
                  <a:schemeClr val="accent1"/>
                </a:solidFill>
              </a:defRPr>
            </a:lvl1pPr>
          </a:lstStyle>
          <a:p>
            <a:pPr algn="r"/>
            <a:r>
              <a:rPr lang="en-US" dirty="0">
                <a:solidFill>
                  <a:srgbClr val="0065B3"/>
                </a:solidFill>
              </a:rPr>
              <a:t>~15% “closing rate”</a:t>
            </a:r>
          </a:p>
        </p:txBody>
      </p:sp>
      <p:sp>
        <p:nvSpPr>
          <p:cNvPr id="23" name="Title 16"/>
          <p:cNvSpPr txBox="1">
            <a:spLocks/>
          </p:cNvSpPr>
          <p:nvPr/>
        </p:nvSpPr>
        <p:spPr>
          <a:xfrm>
            <a:off x="1673400" y="298542"/>
            <a:ext cx="8616950" cy="542209"/>
          </a:xfrm>
          <a:prstGeom prst="rect">
            <a:avLst/>
          </a:prstGeom>
        </p:spPr>
        <p:txBody>
          <a:bodyPr anchor="b">
            <a:noAutofit/>
          </a:bodyPr>
          <a:lstStyle>
            <a:lvl1pPr algn="l" defTabSz="914400" rtl="0" eaLnBrk="1" latinLnBrk="0" hangingPunct="1">
              <a:spcBef>
                <a:spcPct val="0"/>
              </a:spcBef>
              <a:buNone/>
              <a:defRPr sz="2000" kern="1200">
                <a:solidFill>
                  <a:schemeClr val="accent1">
                    <a:lumMod val="75000"/>
                  </a:schemeClr>
                </a:solidFill>
                <a:latin typeface="+mj-lt"/>
                <a:ea typeface="+mj-ea"/>
                <a:cs typeface="+mj-cs"/>
              </a:defRPr>
            </a:lvl1pPr>
          </a:lstStyle>
          <a:p>
            <a:r>
              <a:rPr lang="en-US" dirty="0">
                <a:solidFill>
                  <a:srgbClr val="0065B3">
                    <a:lumMod val="75000"/>
                  </a:srgbClr>
                </a:solidFill>
              </a:rPr>
              <a:t>AlpInvest Approach to Healthcare Co-Investments</a:t>
            </a:r>
          </a:p>
        </p:txBody>
      </p:sp>
      <p:sp>
        <p:nvSpPr>
          <p:cNvPr id="27" name="Rectangle 26"/>
          <p:cNvSpPr/>
          <p:nvPr/>
        </p:nvSpPr>
        <p:spPr>
          <a:xfrm>
            <a:off x="6474688" y="1345911"/>
            <a:ext cx="4168328" cy="367998"/>
          </a:xfrm>
          <a:prstGeom prst="rect">
            <a:avLst/>
          </a:prstGeom>
          <a:solidFill>
            <a:srgbClr val="006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Capital Invested by Healthcare Sector</a:t>
            </a:r>
            <a:endParaRPr lang="en-US" sz="1200" b="1" baseline="30000" dirty="0">
              <a:solidFill>
                <a:srgbClr val="FFFFFF"/>
              </a:solidFill>
            </a:endParaRPr>
          </a:p>
        </p:txBody>
      </p:sp>
      <p:sp>
        <p:nvSpPr>
          <p:cNvPr id="28" name="Rectangle 27"/>
          <p:cNvSpPr/>
          <p:nvPr/>
        </p:nvSpPr>
        <p:spPr>
          <a:xfrm>
            <a:off x="6474688" y="4467330"/>
            <a:ext cx="4168328" cy="367998"/>
          </a:xfrm>
          <a:prstGeom prst="rect">
            <a:avLst/>
          </a:prstGeom>
          <a:solidFill>
            <a:srgbClr val="006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Representative Companies with Indiana Presence</a:t>
            </a:r>
          </a:p>
        </p:txBody>
      </p:sp>
      <p:pic>
        <p:nvPicPr>
          <p:cNvPr id="29" name="Picture 2" descr="http://ww1.prweb.com/prfiles/2012/07/27/9818365/ATI_Primary_4c.jpg"/>
          <p:cNvPicPr>
            <a:picLocks noChangeAspect="1" noChangeArrowheads="1"/>
          </p:cNvPicPr>
          <p:nvPr/>
        </p:nvPicPr>
        <p:blipFill>
          <a:blip r:embed="rId3" cstate="print"/>
          <a:srcRect/>
          <a:stretch>
            <a:fillRect/>
          </a:stretch>
        </p:blipFill>
        <p:spPr bwMode="auto">
          <a:xfrm>
            <a:off x="8775904" y="5035057"/>
            <a:ext cx="1375647" cy="373306"/>
          </a:xfrm>
          <a:prstGeom prst="rect">
            <a:avLst/>
          </a:prstGeom>
          <a:noFill/>
        </p:spPr>
      </p:pic>
      <p:pic>
        <p:nvPicPr>
          <p:cNvPr id="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167" y="4955941"/>
            <a:ext cx="1949809" cy="4860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4176" y="5554426"/>
            <a:ext cx="1087157" cy="4174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descr="Image result for liberty dialysi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8828" y="5585725"/>
            <a:ext cx="1258295" cy="397622"/>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2878" y="5644143"/>
            <a:ext cx="1132723" cy="343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26" name="Chart 25"/>
          <p:cNvGraphicFramePr>
            <a:graphicFrameLocks/>
          </p:cNvGraphicFramePr>
          <p:nvPr>
            <p:extLst/>
          </p:nvPr>
        </p:nvGraphicFramePr>
        <p:xfrm>
          <a:off x="5297224" y="1734218"/>
          <a:ext cx="6641501" cy="2798064"/>
        </p:xfrm>
        <a:graphic>
          <a:graphicData uri="http://schemas.openxmlformats.org/drawingml/2006/chart">
            <c:chart xmlns:c="http://schemas.openxmlformats.org/drawingml/2006/chart" xmlns:r="http://schemas.openxmlformats.org/officeDocument/2006/relationships" r:id="rId8"/>
          </a:graphicData>
        </a:graphic>
      </p:graphicFrame>
      <p:pic>
        <p:nvPicPr>
          <p:cNvPr id="31" name="Picture 30"/>
          <p:cNvPicPr>
            <a:picLocks noChangeAspect="1"/>
          </p:cNvPicPr>
          <p:nvPr/>
        </p:nvPicPr>
        <p:blipFill rotWithShape="1">
          <a:blip r:embed="rId9"/>
          <a:srcRect t="-13158" b="35813"/>
          <a:stretch/>
        </p:blipFill>
        <p:spPr>
          <a:xfrm>
            <a:off x="9781886" y="6195065"/>
            <a:ext cx="2191091" cy="457200"/>
          </a:xfrm>
          <a:prstGeom prst="rect">
            <a:avLst/>
          </a:prstGeom>
        </p:spPr>
      </p:pic>
    </p:spTree>
    <p:extLst>
      <p:ext uri="{BB962C8B-B14F-4D97-AF65-F5344CB8AC3E}">
        <p14:creationId xmlns:p14="http://schemas.microsoft.com/office/powerpoint/2010/main" val="731222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6245225" y="1240044"/>
            <a:ext cx="4186238" cy="4703557"/>
          </a:xfrm>
          <a:ln>
            <a:solidFill>
              <a:schemeClr val="accent1"/>
            </a:solidFill>
          </a:ln>
        </p:spPr>
        <p:txBody>
          <a:bodyPr wrap="square">
            <a:noAutofit/>
          </a:bodyPr>
          <a:lstStyle/>
          <a:p>
            <a:pPr marL="0" indent="0" algn="just" defTabSz="971550">
              <a:lnSpc>
                <a:spcPct val="110000"/>
              </a:lnSpc>
              <a:spcBef>
                <a:spcPts val="300"/>
              </a:spcBef>
              <a:buClr>
                <a:srgbClr val="000050"/>
              </a:buClr>
              <a:buNone/>
            </a:pPr>
            <a:r>
              <a:rPr lang="en-US" sz="1050" b="1" u="sng" dirty="0"/>
              <a:t>Compelling deal setting</a:t>
            </a:r>
            <a:r>
              <a:rPr lang="en-US" sz="1050" dirty="0"/>
              <a:t>: </a:t>
            </a:r>
          </a:p>
          <a:p>
            <a:pPr marL="174625" indent="-174625" algn="just" defTabSz="971550">
              <a:spcBef>
                <a:spcPts val="300"/>
              </a:spcBef>
              <a:buClr>
                <a:srgbClr val="000050"/>
              </a:buClr>
            </a:pPr>
            <a:r>
              <a:rPr lang="en-US" sz="1050" dirty="0"/>
              <a:t>Qualified GP with healthcare as a key sector focus and strong healthcare track record. Nautic had also participated in the initial auction of Genoa (which they lost) and so had strong industry knowledge</a:t>
            </a:r>
          </a:p>
          <a:p>
            <a:pPr marL="0" indent="0" algn="just" defTabSz="971550">
              <a:lnSpc>
                <a:spcPct val="110000"/>
              </a:lnSpc>
              <a:spcBef>
                <a:spcPts val="300"/>
              </a:spcBef>
              <a:buClr>
                <a:srgbClr val="000050"/>
              </a:buClr>
              <a:buNone/>
            </a:pPr>
            <a:r>
              <a:rPr lang="en-US" sz="1050" b="1" u="sng" dirty="0"/>
              <a:t>Leading and sustainable business</a:t>
            </a:r>
            <a:r>
              <a:rPr lang="en-US" sz="1050" dirty="0"/>
              <a:t>:</a:t>
            </a:r>
          </a:p>
          <a:p>
            <a:pPr marL="174625" lvl="1" indent="-174625" algn="just" defTabSz="971550">
              <a:spcBef>
                <a:spcPts val="300"/>
              </a:spcBef>
              <a:buClr>
                <a:srgbClr val="000050"/>
              </a:buClr>
              <a:buFont typeface="Wingdings" pitchFamily="2" charset="2"/>
              <a:buChar char="§"/>
            </a:pPr>
            <a:r>
              <a:rPr lang="en-US" sz="1050" dirty="0"/>
              <a:t>QoL was one of the largest players in the industry with Genoa being the only other entity of scale in the industry</a:t>
            </a:r>
          </a:p>
          <a:p>
            <a:pPr marL="174625" lvl="1" indent="-174625" algn="just" defTabSz="971550">
              <a:spcBef>
                <a:spcPts val="300"/>
              </a:spcBef>
              <a:buClr>
                <a:srgbClr val="000050"/>
              </a:buClr>
              <a:buFont typeface="Wingdings" pitchFamily="2" charset="2"/>
              <a:buChar char="§"/>
            </a:pPr>
            <a:r>
              <a:rPr lang="en-US" sz="1050" dirty="0"/>
              <a:t>Market for on-site pharmacies within mental health clinics was underpenetrated at ~40%, allowing for meaningful de novo growth opportunity</a:t>
            </a:r>
          </a:p>
          <a:p>
            <a:pPr marL="0" indent="0" algn="just" defTabSz="971550">
              <a:lnSpc>
                <a:spcPct val="110000"/>
              </a:lnSpc>
              <a:spcBef>
                <a:spcPts val="300"/>
              </a:spcBef>
              <a:buClr>
                <a:srgbClr val="000050"/>
              </a:buClr>
              <a:buNone/>
            </a:pPr>
            <a:r>
              <a:rPr lang="en-US" sz="1050" b="1" u="sng" dirty="0"/>
              <a:t>Investment thesis with multiple levers </a:t>
            </a:r>
            <a:r>
              <a:rPr lang="en-US" sz="1050" dirty="0"/>
              <a:t>: </a:t>
            </a:r>
          </a:p>
          <a:p>
            <a:pPr marL="174625" lvl="1" indent="-174625" algn="just" defTabSz="971550">
              <a:spcBef>
                <a:spcPts val="300"/>
              </a:spcBef>
              <a:buClr>
                <a:srgbClr val="000050"/>
              </a:buClr>
              <a:buFont typeface="Wingdings" pitchFamily="2" charset="2"/>
              <a:buChar char="§"/>
            </a:pPr>
            <a:r>
              <a:rPr lang="en-US" sz="1050" dirty="0"/>
              <a:t>Organic growth driven by maturation of recently opened pharmacies and de novo pharmacy openings in light of unpenetrated market and growth driven by trend away from in-patient</a:t>
            </a:r>
          </a:p>
          <a:p>
            <a:pPr marL="174625" lvl="1" indent="-174625" algn="just" defTabSz="971550">
              <a:spcBef>
                <a:spcPts val="300"/>
              </a:spcBef>
              <a:buClr>
                <a:srgbClr val="000050"/>
              </a:buClr>
              <a:buFont typeface="Wingdings" pitchFamily="2" charset="2"/>
              <a:buChar char="§"/>
            </a:pPr>
            <a:r>
              <a:rPr lang="en-US" sz="1050" dirty="0"/>
              <a:t>Numerous M&amp;A opportunities given industry fragmentation</a:t>
            </a:r>
          </a:p>
          <a:p>
            <a:pPr marL="174625" lvl="1" indent="-174625" algn="just" defTabSz="971550">
              <a:spcBef>
                <a:spcPts val="300"/>
              </a:spcBef>
              <a:buClr>
                <a:srgbClr val="000050"/>
              </a:buClr>
              <a:buFont typeface="Wingdings" pitchFamily="2" charset="2"/>
              <a:buChar char="§"/>
            </a:pPr>
            <a:r>
              <a:rPr lang="en-US" sz="1050" dirty="0"/>
              <a:t>Opportunity to drive purchasing savings through improved procurement and optimizing primary wholesaler agreement and expanding direct purchasing from manufacturers</a:t>
            </a:r>
          </a:p>
          <a:p>
            <a:pPr marL="0" indent="0" algn="just" defTabSz="971550">
              <a:lnSpc>
                <a:spcPct val="110000"/>
              </a:lnSpc>
              <a:spcBef>
                <a:spcPts val="300"/>
              </a:spcBef>
              <a:buClr>
                <a:srgbClr val="000050"/>
              </a:buClr>
              <a:buNone/>
            </a:pPr>
            <a:r>
              <a:rPr lang="en-US" sz="1050" b="1" u="sng" dirty="0"/>
              <a:t>Prudent valuation and capital structure</a:t>
            </a:r>
            <a:r>
              <a:rPr lang="en-US" sz="1050" u="sng" dirty="0"/>
              <a:t>: </a:t>
            </a:r>
          </a:p>
          <a:p>
            <a:pPr marL="174625" lvl="1" indent="-174625" algn="just" defTabSz="971550">
              <a:spcBef>
                <a:spcPts val="300"/>
              </a:spcBef>
              <a:buClr>
                <a:srgbClr val="000050"/>
              </a:buClr>
              <a:buFont typeface="Wingdings" pitchFamily="2" charset="2"/>
              <a:buChar char="§"/>
            </a:pPr>
            <a:r>
              <a:rPr lang="en-US" sz="1050" dirty="0" err="1"/>
              <a:t>QoL</a:t>
            </a:r>
            <a:r>
              <a:rPr lang="en-US" sz="1050" dirty="0"/>
              <a:t> purchase price was full but embedded growth from maturing pharmacies quickly brought down entry multiple. Genoa purchase resulted in meaningful cost synergies resulting in attractive blended entry multiple</a:t>
            </a:r>
          </a:p>
        </p:txBody>
      </p:sp>
      <p:sp>
        <p:nvSpPr>
          <p:cNvPr id="5" name="Content Placeholder 4"/>
          <p:cNvSpPr>
            <a:spLocks noGrp="1"/>
          </p:cNvSpPr>
          <p:nvPr>
            <p:ph sz="quarter" idx="17"/>
          </p:nvPr>
        </p:nvSpPr>
        <p:spPr>
          <a:xfrm>
            <a:off x="1874838" y="1240043"/>
            <a:ext cx="4087939" cy="2369932"/>
          </a:xfrm>
          <a:ln>
            <a:solidFill>
              <a:schemeClr val="accent1"/>
            </a:solidFill>
          </a:ln>
        </p:spPr>
        <p:txBody>
          <a:bodyPr>
            <a:noAutofit/>
          </a:bodyPr>
          <a:lstStyle/>
          <a:p>
            <a:pPr marL="174625" indent="-174625" algn="just" defTabSz="971550">
              <a:spcBef>
                <a:spcPts val="600"/>
              </a:spcBef>
              <a:buClr>
                <a:srgbClr val="000050"/>
              </a:buClr>
            </a:pPr>
            <a:r>
              <a:rPr lang="en-US" sz="1050" dirty="0" err="1"/>
              <a:t>QoL</a:t>
            </a:r>
            <a:r>
              <a:rPr lang="en-US" sz="1050" dirty="0"/>
              <a:t>/Genoa i</a:t>
            </a:r>
            <a:r>
              <a:rPr lang="en-US" sz="1050" dirty="0"/>
              <a:t>s an operator of specialty pharmacies located within mental health clinics throughout the U.S. and 30 locations in Indiana</a:t>
            </a:r>
          </a:p>
          <a:p>
            <a:pPr marL="174625" indent="-174625" algn="just" defTabSz="971550">
              <a:spcBef>
                <a:spcPts val="600"/>
              </a:spcBef>
              <a:buClr>
                <a:srgbClr val="000050"/>
              </a:buClr>
            </a:pPr>
            <a:r>
              <a:rPr lang="en-US" sz="1050" dirty="0"/>
              <a:t>Patient base typically suffers from serious mental health conditions such as schizophrenia and acute bipolar disorder</a:t>
            </a:r>
          </a:p>
          <a:p>
            <a:pPr marL="174625" indent="-174625" algn="just" defTabSz="971550">
              <a:spcBef>
                <a:spcPts val="600"/>
              </a:spcBef>
              <a:buClr>
                <a:srgbClr val="000050"/>
              </a:buClr>
            </a:pPr>
            <a:r>
              <a:rPr lang="en-US" sz="1050" dirty="0"/>
              <a:t>The Company provides </a:t>
            </a:r>
            <a:r>
              <a:rPr lang="en-US" sz="1050" dirty="0"/>
              <a:t>a compelling value proposition to all </a:t>
            </a:r>
            <a:r>
              <a:rPr lang="en-US" sz="1050" dirty="0"/>
              <a:t>of its constituents as </a:t>
            </a:r>
            <a:r>
              <a:rPr lang="en-US" sz="1050" dirty="0"/>
              <a:t>patients benefit from the convenience of an on-site pharmacy, clinicians benefit from improved outcomes, </a:t>
            </a:r>
            <a:r>
              <a:rPr lang="en-US" sz="1050" dirty="0"/>
              <a:t>and </a:t>
            </a:r>
            <a:r>
              <a:rPr lang="en-US" sz="1050" dirty="0" err="1"/>
              <a:t>payors</a:t>
            </a:r>
            <a:r>
              <a:rPr lang="en-US" sz="1050" dirty="0"/>
              <a:t> </a:t>
            </a:r>
            <a:r>
              <a:rPr lang="en-US" sz="1050" dirty="0"/>
              <a:t>benefit from improved medication </a:t>
            </a:r>
            <a:r>
              <a:rPr lang="en-US" sz="1050" dirty="0"/>
              <a:t>adherence </a:t>
            </a:r>
          </a:p>
          <a:p>
            <a:pPr marL="174625" indent="-174625" algn="just" defTabSz="971550">
              <a:spcBef>
                <a:spcPts val="600"/>
              </a:spcBef>
              <a:buClr>
                <a:srgbClr val="000050"/>
              </a:buClr>
            </a:pPr>
            <a:r>
              <a:rPr lang="en-US" sz="1050" dirty="0"/>
              <a:t>The acquisition of QoL was completed in Q4-2013 and in Q3-2014 Nautic and AlpInvest </a:t>
            </a:r>
            <a:r>
              <a:rPr lang="en-US" sz="1050" dirty="0"/>
              <a:t>supported the </a:t>
            </a:r>
            <a:r>
              <a:rPr lang="en-US" sz="1050" dirty="0"/>
              <a:t>Company’s acquisition </a:t>
            </a:r>
            <a:r>
              <a:rPr lang="en-US" sz="1050" dirty="0"/>
              <a:t>of </a:t>
            </a:r>
            <a:r>
              <a:rPr lang="en-US" sz="1050" dirty="0"/>
              <a:t>Genoa Healthcare, which at the time was QoL’s largest competitor</a:t>
            </a:r>
            <a:endParaRPr lang="en-US" sz="1050" dirty="0"/>
          </a:p>
          <a:p>
            <a:pPr marL="228600" indent="-228600" algn="just" defTabSz="971550">
              <a:spcBef>
                <a:spcPct val="30000"/>
              </a:spcBef>
              <a:buClr>
                <a:srgbClr val="000050"/>
              </a:buClr>
            </a:pPr>
            <a:endParaRPr lang="en-US" sz="850" dirty="0">
              <a:solidFill>
                <a:srgbClr val="004A88"/>
              </a:solidFill>
            </a:endParaRPr>
          </a:p>
        </p:txBody>
      </p:sp>
      <p:sp>
        <p:nvSpPr>
          <p:cNvPr id="9" name="Content Placeholder 8"/>
          <p:cNvSpPr>
            <a:spLocks noGrp="1"/>
          </p:cNvSpPr>
          <p:nvPr>
            <p:ph sz="quarter" idx="22"/>
          </p:nvPr>
        </p:nvSpPr>
        <p:spPr>
          <a:xfrm>
            <a:off x="1874837" y="3951944"/>
            <a:ext cx="4087938" cy="1991657"/>
          </a:xfrm>
          <a:ln>
            <a:solidFill>
              <a:schemeClr val="accent1"/>
            </a:solidFill>
          </a:ln>
        </p:spPr>
        <p:txBody>
          <a:bodyPr>
            <a:noAutofit/>
          </a:bodyPr>
          <a:lstStyle/>
          <a:p>
            <a:pPr marL="174625" indent="-174625" algn="just" defTabSz="971550">
              <a:spcBef>
                <a:spcPts val="600"/>
              </a:spcBef>
              <a:buClr>
                <a:srgbClr val="000050"/>
              </a:buClr>
            </a:pPr>
            <a:r>
              <a:rPr lang="en-US" sz="1050" dirty="0"/>
              <a:t>Co-sponsor co-investment alongside Nautic, a GP with whom our relationship began in 2006 through a secondary transaction. Since then, AlpInvest has been </a:t>
            </a:r>
            <a:r>
              <a:rPr lang="en-US" sz="1050" dirty="0"/>
              <a:t>a strategic LP for Nautic, facilitating successful </a:t>
            </a:r>
            <a:r>
              <a:rPr lang="en-US" sz="1050" dirty="0"/>
              <a:t>fundraises as a result of our early and sizeable fund commitments</a:t>
            </a:r>
            <a:endParaRPr lang="en-US" sz="1050" dirty="0"/>
          </a:p>
          <a:p>
            <a:pPr marL="174625" indent="-174625" algn="just" defTabSz="971550">
              <a:spcBef>
                <a:spcPts val="600"/>
              </a:spcBef>
              <a:buClr>
                <a:srgbClr val="000050"/>
              </a:buClr>
            </a:pPr>
            <a:r>
              <a:rPr lang="en-US" sz="1050" dirty="0" err="1"/>
              <a:t>Nautic</a:t>
            </a:r>
            <a:r>
              <a:rPr lang="en-US" sz="1050" dirty="0"/>
              <a:t> realized </a:t>
            </a:r>
            <a:r>
              <a:rPr lang="en-US" sz="1050" dirty="0"/>
              <a:t>that there were specialized risks that investors needed to gain comfort with, most notably reimbursement rate pressure. </a:t>
            </a:r>
            <a:r>
              <a:rPr lang="en-US" sz="1050" dirty="0"/>
              <a:t>As </a:t>
            </a:r>
            <a:r>
              <a:rPr lang="en-US" sz="1050" dirty="0"/>
              <a:t>such, Nautic was looking for </a:t>
            </a:r>
            <a:r>
              <a:rPr lang="en-US" sz="1050" dirty="0"/>
              <a:t>a co-investment partner with healthcare </a:t>
            </a:r>
            <a:r>
              <a:rPr lang="en-US" sz="1050" dirty="0"/>
              <a:t>experience, </a:t>
            </a:r>
            <a:r>
              <a:rPr lang="en-US" sz="1050" dirty="0"/>
              <a:t>who was </a:t>
            </a:r>
            <a:r>
              <a:rPr lang="en-US" sz="1050" dirty="0"/>
              <a:t>willing to spend time on </a:t>
            </a:r>
            <a:r>
              <a:rPr lang="en-US" sz="1050" dirty="0"/>
              <a:t>granular drug-level and payor-level due diligence, </a:t>
            </a:r>
            <a:r>
              <a:rPr lang="en-US" sz="1050" dirty="0"/>
              <a:t>and could </a:t>
            </a:r>
            <a:r>
              <a:rPr lang="en-US" sz="1050" dirty="0"/>
              <a:t>understand </a:t>
            </a:r>
            <a:r>
              <a:rPr lang="en-US" sz="1050" dirty="0"/>
              <a:t>the nuances of the specialty pharma </a:t>
            </a:r>
            <a:r>
              <a:rPr lang="en-US" sz="1050" dirty="0"/>
              <a:t>sector</a:t>
            </a:r>
            <a:endParaRPr lang="en-US" sz="1050" dirty="0"/>
          </a:p>
        </p:txBody>
      </p:sp>
      <p:sp>
        <p:nvSpPr>
          <p:cNvPr id="15" name="Title 3"/>
          <p:cNvSpPr txBox="1">
            <a:spLocks/>
          </p:cNvSpPr>
          <p:nvPr/>
        </p:nvSpPr>
        <p:spPr>
          <a:xfrm>
            <a:off x="1673225" y="295884"/>
            <a:ext cx="8624127" cy="542209"/>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kern="1200">
                <a:solidFill>
                  <a:schemeClr val="accent1">
                    <a:lumMod val="75000"/>
                  </a:schemeClr>
                </a:solidFill>
                <a:latin typeface="+mj-lt"/>
                <a:ea typeface="+mj-ea"/>
                <a:cs typeface="+mj-cs"/>
              </a:defRPr>
            </a:lvl1pPr>
          </a:lstStyle>
          <a:p>
            <a:r>
              <a:rPr lang="en-US" dirty="0">
                <a:solidFill>
                  <a:srgbClr val="0065B3">
                    <a:lumMod val="75000"/>
                  </a:srgbClr>
                </a:solidFill>
              </a:rPr>
              <a:t>Case Study – QoL / Genoa</a:t>
            </a:r>
          </a:p>
        </p:txBody>
      </p:sp>
      <p:pic>
        <p:nvPicPr>
          <p:cNvPr id="18" name="Picture 2" descr="http://edgewoodenglish.edublogs.org/files/2012/07/check-it-oer11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8480" y="2158676"/>
            <a:ext cx="142875" cy="16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2" descr="http://edgewoodenglish.edublogs.org/files/2012/07/check-it-oer11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5490" y="3258570"/>
            <a:ext cx="142875" cy="16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2" descr="http://edgewoodenglish.edublogs.org/files/2012/07/check-it-oer11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359" y="4876114"/>
            <a:ext cx="142875" cy="16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524000" y="6966857"/>
            <a:ext cx="6400832" cy="1077218"/>
          </a:xfrm>
          <a:prstGeom prst="rect">
            <a:avLst/>
          </a:prstGeom>
          <a:noFill/>
        </p:spPr>
        <p:txBody>
          <a:bodyPr wrap="square" rtlCol="0">
            <a:spAutoFit/>
          </a:bodyPr>
          <a:lstStyle/>
          <a:p>
            <a:r>
              <a:rPr lang="en-US" sz="800" dirty="0">
                <a:solidFill>
                  <a:srgbClr val="000000"/>
                </a:solidFill>
              </a:rPr>
              <a:t>Comparable companies looked at, </a:t>
            </a:r>
            <a:r>
              <a:rPr lang="en-US" sz="800" u="sng" dirty="0">
                <a:solidFill>
                  <a:srgbClr val="000000"/>
                </a:solidFill>
              </a:rPr>
              <a:t>not invested in:</a:t>
            </a:r>
            <a:endParaRPr lang="en-US" sz="800" dirty="0">
              <a:solidFill>
                <a:srgbClr val="000000"/>
              </a:solidFill>
            </a:endParaRPr>
          </a:p>
          <a:p>
            <a:r>
              <a:rPr lang="en-US" sz="800" u="sng" dirty="0">
                <a:solidFill>
                  <a:srgbClr val="000000"/>
                </a:solidFill>
              </a:rPr>
              <a:t>Project Pallette</a:t>
            </a:r>
            <a:r>
              <a:rPr lang="en-US" sz="800" dirty="0">
                <a:solidFill>
                  <a:srgbClr val="000000"/>
                </a:solidFill>
              </a:rPr>
              <a:t>, a specialized logistics provider. Invite from Astorg</a:t>
            </a:r>
          </a:p>
          <a:p>
            <a:r>
              <a:rPr lang="en-US" sz="800" u="sng" dirty="0">
                <a:solidFill>
                  <a:srgbClr val="000000"/>
                </a:solidFill>
              </a:rPr>
              <a:t>Kenan Advantage </a:t>
            </a:r>
            <a:r>
              <a:rPr lang="en-US" sz="800" dirty="0">
                <a:solidFill>
                  <a:srgbClr val="000000"/>
                </a:solidFill>
              </a:rPr>
              <a:t> – North America’s largest tank truck transporter and logistics provider such as delivery of fuel, chemicals industrial gases and food grade products. Invite by KRG Capital</a:t>
            </a:r>
          </a:p>
          <a:p>
            <a:r>
              <a:rPr lang="en-US" sz="800" u="sng" dirty="0">
                <a:solidFill>
                  <a:srgbClr val="000000"/>
                </a:solidFill>
              </a:rPr>
              <a:t>GE SeaCo, </a:t>
            </a:r>
            <a:r>
              <a:rPr lang="en-US" sz="800" dirty="0">
                <a:solidFill>
                  <a:srgbClr val="000000"/>
                </a:solidFill>
              </a:rPr>
              <a:t>leading marine container contractor. Invite by TerraFirma.</a:t>
            </a:r>
          </a:p>
          <a:p>
            <a:r>
              <a:rPr lang="en-US" sz="800" u="sng" dirty="0">
                <a:solidFill>
                  <a:srgbClr val="000000"/>
                </a:solidFill>
              </a:rPr>
              <a:t>Post DCLI</a:t>
            </a:r>
            <a:r>
              <a:rPr lang="en-US" sz="800" dirty="0">
                <a:solidFill>
                  <a:srgbClr val="000000"/>
                </a:solidFill>
              </a:rPr>
              <a:t> :</a:t>
            </a:r>
          </a:p>
          <a:p>
            <a:pPr lvl="1"/>
            <a:r>
              <a:rPr lang="en-US" sz="800" u="sng" dirty="0">
                <a:solidFill>
                  <a:srgbClr val="000000"/>
                </a:solidFill>
              </a:rPr>
              <a:t>Project Santelmo</a:t>
            </a:r>
            <a:r>
              <a:rPr lang="en-US" sz="800" dirty="0">
                <a:solidFill>
                  <a:srgbClr val="000000"/>
                </a:solidFill>
              </a:rPr>
              <a:t>, a company in the port and maritime logistics sector in Colombia. Invite by Altra Investments</a:t>
            </a:r>
          </a:p>
          <a:p>
            <a:pPr lvl="1"/>
            <a:r>
              <a:rPr lang="en-US" sz="800" u="sng" dirty="0">
                <a:solidFill>
                  <a:srgbClr val="000000"/>
                </a:solidFill>
              </a:rPr>
              <a:t>Unifeeder</a:t>
            </a:r>
            <a:r>
              <a:rPr lang="en-US" sz="800" dirty="0">
                <a:solidFill>
                  <a:srgbClr val="000000"/>
                </a:solidFill>
              </a:rPr>
              <a:t>, company with a feeder and short-sea network in Northern Europe. Invite by Nordic Capital</a:t>
            </a: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2485" y="256899"/>
            <a:ext cx="2153145" cy="536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2" descr="http://edgewoodenglish.edublogs.org/files/2012/07/check-it-oer11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251" y="1284421"/>
            <a:ext cx="142875" cy="16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ectangle 21"/>
          <p:cNvSpPr>
            <a:spLocks noChangeArrowheads="1"/>
          </p:cNvSpPr>
          <p:nvPr/>
        </p:nvSpPr>
        <p:spPr bwMode="auto">
          <a:xfrm>
            <a:off x="2300288" y="6262193"/>
            <a:ext cx="6424612" cy="492443"/>
          </a:xfrm>
          <a:prstGeom prst="rect">
            <a:avLst/>
          </a:prstGeom>
        </p:spPr>
        <p:txBody>
          <a:bodyPr wrap="square" lIns="91440" tIns="0" rIns="0" bIns="0" anchor="b">
            <a:spAutoFit/>
          </a:bodyPr>
          <a:lstStyle/>
          <a:p>
            <a:pPr algn="just"/>
            <a:r>
              <a:rPr lang="en-US" sz="800" dirty="0">
                <a:solidFill>
                  <a:srgbClr val="000000"/>
                </a:solidFill>
              </a:rPr>
              <a:t>Case studies are intended to provide examples of the types of transactions AlpInvest pursues and do not represent all investments made AlpInvest or the outcomes achieved. Investment rationales and other considerations are based on </a:t>
            </a:r>
            <a:r>
              <a:rPr lang="en-US" sz="800" dirty="0" err="1">
                <a:solidFill>
                  <a:srgbClr val="000000"/>
                </a:solidFill>
              </a:rPr>
              <a:t>AlpInvest’s</a:t>
            </a:r>
            <a:r>
              <a:rPr lang="en-US" sz="800" dirty="0">
                <a:solidFill>
                  <a:srgbClr val="000000"/>
                </a:solidFill>
              </a:rPr>
              <a:t> internal analysis and views as of the date of the investment commitment and will not be updated. References to a particular investment should not be considered a recommendation of any security or investment. There can be no assurance that AlpInvest will be able to invest in similar opportunities in the future.</a:t>
            </a:r>
          </a:p>
        </p:txBody>
      </p:sp>
      <p:sp>
        <p:nvSpPr>
          <p:cNvPr id="26" name="Text Placeholder 6"/>
          <p:cNvSpPr>
            <a:spLocks noGrp="1"/>
          </p:cNvSpPr>
          <p:nvPr>
            <p:ph type="body" sz="quarter" idx="19"/>
          </p:nvPr>
        </p:nvSpPr>
        <p:spPr>
          <a:xfrm>
            <a:off x="6245225" y="981075"/>
            <a:ext cx="4186238" cy="219456"/>
          </a:xfrm>
          <a:solidFill>
            <a:srgbClr val="0065B3"/>
          </a:solidFill>
          <a:ln>
            <a:solidFill>
              <a:schemeClr val="accent1"/>
            </a:solidFill>
          </a:ln>
        </p:spPr>
        <p:txBody>
          <a:bodyPr/>
          <a:lstStyle/>
          <a:p>
            <a:r>
              <a:rPr lang="en-US" sz="1200" dirty="0">
                <a:solidFill>
                  <a:schemeClr val="bg1"/>
                </a:solidFill>
              </a:rPr>
              <a:t> </a:t>
            </a:r>
            <a:r>
              <a:rPr lang="en-US" dirty="0">
                <a:solidFill>
                  <a:schemeClr val="bg1"/>
                </a:solidFill>
              </a:rPr>
              <a:t>Investment </a:t>
            </a:r>
            <a:r>
              <a:rPr lang="en-US" dirty="0">
                <a:solidFill>
                  <a:schemeClr val="bg1"/>
                </a:solidFill>
              </a:rPr>
              <a:t>Thesis and Results</a:t>
            </a:r>
          </a:p>
        </p:txBody>
      </p:sp>
      <p:sp>
        <p:nvSpPr>
          <p:cNvPr id="27" name="Text Placeholder 9"/>
          <p:cNvSpPr>
            <a:spLocks noGrp="1"/>
          </p:cNvSpPr>
          <p:nvPr>
            <p:ph type="body" sz="quarter" idx="20"/>
          </p:nvPr>
        </p:nvSpPr>
        <p:spPr>
          <a:xfrm>
            <a:off x="1874838" y="3688926"/>
            <a:ext cx="4087939" cy="219456"/>
          </a:xfrm>
          <a:solidFill>
            <a:srgbClr val="0065B3"/>
          </a:solidFill>
          <a:ln>
            <a:solidFill>
              <a:schemeClr val="accent1"/>
            </a:solidFill>
          </a:ln>
        </p:spPr>
        <p:txBody>
          <a:bodyPr/>
          <a:lstStyle/>
          <a:p>
            <a:r>
              <a:rPr lang="en-US" sz="1200" dirty="0">
                <a:solidFill>
                  <a:schemeClr val="bg1"/>
                </a:solidFill>
              </a:rPr>
              <a:t> </a:t>
            </a:r>
            <a:r>
              <a:rPr lang="en-US" dirty="0">
                <a:solidFill>
                  <a:schemeClr val="bg1"/>
                </a:solidFill>
              </a:rPr>
              <a:t>Deal </a:t>
            </a:r>
            <a:r>
              <a:rPr lang="en-US" dirty="0">
                <a:solidFill>
                  <a:schemeClr val="bg1"/>
                </a:solidFill>
              </a:rPr>
              <a:t>Origination and Process</a:t>
            </a:r>
          </a:p>
        </p:txBody>
      </p:sp>
      <p:sp>
        <p:nvSpPr>
          <p:cNvPr id="28" name="Text Placeholder 6"/>
          <p:cNvSpPr>
            <a:spLocks noGrp="1"/>
          </p:cNvSpPr>
          <p:nvPr>
            <p:ph type="body" sz="quarter" idx="19"/>
          </p:nvPr>
        </p:nvSpPr>
        <p:spPr>
          <a:xfrm>
            <a:off x="1874838" y="994902"/>
            <a:ext cx="4087939" cy="205629"/>
          </a:xfrm>
          <a:solidFill>
            <a:srgbClr val="0065B3"/>
          </a:solidFill>
          <a:ln>
            <a:solidFill>
              <a:schemeClr val="accent1"/>
            </a:solidFill>
          </a:ln>
        </p:spPr>
        <p:txBody>
          <a:bodyPr/>
          <a:lstStyle/>
          <a:p>
            <a:r>
              <a:rPr lang="en-US" dirty="0">
                <a:solidFill>
                  <a:schemeClr val="bg1"/>
                </a:solidFill>
              </a:rPr>
              <a:t> Company Overview</a:t>
            </a:r>
          </a:p>
        </p:txBody>
      </p:sp>
      <p:pic>
        <p:nvPicPr>
          <p:cNvPr id="16" name="Picture 15"/>
          <p:cNvPicPr>
            <a:picLocks noChangeAspect="1"/>
          </p:cNvPicPr>
          <p:nvPr/>
        </p:nvPicPr>
        <p:blipFill rotWithShape="1">
          <a:blip r:embed="rId5"/>
          <a:srcRect t="-13158" b="35813"/>
          <a:stretch/>
        </p:blipFill>
        <p:spPr>
          <a:xfrm>
            <a:off x="9781886" y="6195065"/>
            <a:ext cx="2191091" cy="457200"/>
          </a:xfrm>
          <a:prstGeom prst="rect">
            <a:avLst/>
          </a:prstGeom>
        </p:spPr>
      </p:pic>
    </p:spTree>
    <p:extLst>
      <p:ext uri="{BB962C8B-B14F-4D97-AF65-F5344CB8AC3E}">
        <p14:creationId xmlns:p14="http://schemas.microsoft.com/office/powerpoint/2010/main" val="1236591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6245225" y="1271451"/>
            <a:ext cx="4186238" cy="4928790"/>
          </a:xfrm>
          <a:prstGeom prst="rect">
            <a:avLst/>
          </a:prstGeom>
          <a:ln>
            <a:solidFill>
              <a:srgbClr val="0065B3"/>
            </a:solidFill>
          </a:ln>
        </p:spPr>
        <p:txBody>
          <a:bodyPr vert="horz" wrap="square"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defTabSz="971550">
              <a:lnSpc>
                <a:spcPct val="110000"/>
              </a:lnSpc>
              <a:spcBef>
                <a:spcPts val="300"/>
              </a:spcBef>
              <a:buClr>
                <a:srgbClr val="000050"/>
              </a:buClr>
              <a:buNone/>
              <a:defRPr/>
            </a:pPr>
            <a:r>
              <a:rPr lang="en-US" b="1" u="sng" dirty="0">
                <a:solidFill>
                  <a:srgbClr val="000000"/>
                </a:solidFill>
              </a:rPr>
              <a:t>Compelling deal setting</a:t>
            </a:r>
            <a:r>
              <a:rPr lang="en-US" dirty="0">
                <a:solidFill>
                  <a:srgbClr val="000000"/>
                </a:solidFill>
              </a:rPr>
              <a:t>: </a:t>
            </a:r>
          </a:p>
          <a:p>
            <a:pPr marL="174625" indent="-174625" algn="just" defTabSz="971550">
              <a:spcBef>
                <a:spcPts val="300"/>
              </a:spcBef>
              <a:buClr>
                <a:srgbClr val="000050"/>
              </a:buClr>
              <a:defRPr/>
            </a:pPr>
            <a:r>
              <a:rPr lang="en-US" dirty="0">
                <a:solidFill>
                  <a:srgbClr val="000000"/>
                </a:solidFill>
              </a:rPr>
              <a:t>Qualified equity GP that had intimate familiarity with the Company.  For the transaction in 2012, KRG was re-partnering with a management team that they knew well and thought very highly of.  Crescent is a long standing mezzanine relationship with whom AlpInvest has completed multiple transactions</a:t>
            </a:r>
          </a:p>
          <a:p>
            <a:pPr marL="0" indent="0" algn="just" defTabSz="971550">
              <a:lnSpc>
                <a:spcPct val="110000"/>
              </a:lnSpc>
              <a:spcBef>
                <a:spcPts val="300"/>
              </a:spcBef>
              <a:buClr>
                <a:srgbClr val="000050"/>
              </a:buClr>
              <a:buNone/>
              <a:defRPr/>
            </a:pPr>
            <a:r>
              <a:rPr lang="en-US" b="1" u="sng" dirty="0">
                <a:solidFill>
                  <a:srgbClr val="000000"/>
                </a:solidFill>
              </a:rPr>
              <a:t>Leading and sustainable business</a:t>
            </a:r>
            <a:r>
              <a:rPr lang="en-US" dirty="0">
                <a:solidFill>
                  <a:srgbClr val="000000"/>
                </a:solidFill>
              </a:rPr>
              <a:t>:</a:t>
            </a:r>
            <a:r>
              <a:rPr lang="en-US" dirty="0">
                <a:solidFill>
                  <a:srgbClr val="FF0000"/>
                </a:solidFill>
              </a:rPr>
              <a:t> </a:t>
            </a:r>
          </a:p>
          <a:p>
            <a:pPr marL="174625" lvl="1" indent="-174625" algn="just" defTabSz="971550">
              <a:spcBef>
                <a:spcPts val="300"/>
              </a:spcBef>
              <a:buClr>
                <a:srgbClr val="000050"/>
              </a:buClr>
              <a:buFont typeface="Wingdings" pitchFamily="2" charset="2"/>
              <a:buChar char="§"/>
            </a:pPr>
            <a:r>
              <a:rPr lang="en-US" dirty="0">
                <a:solidFill>
                  <a:srgbClr val="000000"/>
                </a:solidFill>
              </a:rPr>
              <a:t>Geographic density drove strong </a:t>
            </a:r>
            <a:r>
              <a:rPr lang="en-US" dirty="0" err="1">
                <a:solidFill>
                  <a:srgbClr val="000000"/>
                </a:solidFill>
              </a:rPr>
              <a:t>payor</a:t>
            </a:r>
            <a:r>
              <a:rPr lang="en-US" dirty="0">
                <a:solidFill>
                  <a:srgbClr val="000000"/>
                </a:solidFill>
              </a:rPr>
              <a:t> and referral relationships and Company’s focus on worker’s compensation segment (complex billing process) drove entrenched </a:t>
            </a:r>
            <a:r>
              <a:rPr lang="en-US" dirty="0" err="1">
                <a:solidFill>
                  <a:srgbClr val="000000"/>
                </a:solidFill>
              </a:rPr>
              <a:t>payor</a:t>
            </a:r>
            <a:r>
              <a:rPr lang="en-US" dirty="0">
                <a:solidFill>
                  <a:srgbClr val="000000"/>
                </a:solidFill>
              </a:rPr>
              <a:t> relationships  </a:t>
            </a:r>
          </a:p>
          <a:p>
            <a:pPr marL="174625" lvl="1" indent="-174625" algn="just" defTabSz="971550">
              <a:lnSpc>
                <a:spcPct val="110000"/>
              </a:lnSpc>
              <a:spcBef>
                <a:spcPts val="300"/>
              </a:spcBef>
              <a:buClr>
                <a:srgbClr val="000050"/>
              </a:buClr>
              <a:buFont typeface="Wingdings" pitchFamily="2" charset="2"/>
              <a:buChar char="§"/>
            </a:pPr>
            <a:r>
              <a:rPr lang="en-US" dirty="0">
                <a:solidFill>
                  <a:srgbClr val="000000"/>
                </a:solidFill>
              </a:rPr>
              <a:t>Positive underlying market tailwinds driven by continued evolution towards lower-cost outpatient care</a:t>
            </a:r>
          </a:p>
          <a:p>
            <a:pPr marL="0" lvl="1" indent="0" algn="just" defTabSz="971550">
              <a:lnSpc>
                <a:spcPct val="110000"/>
              </a:lnSpc>
              <a:spcBef>
                <a:spcPts val="300"/>
              </a:spcBef>
              <a:buClr>
                <a:srgbClr val="000050"/>
              </a:buClr>
              <a:buNone/>
              <a:defRPr/>
            </a:pPr>
            <a:r>
              <a:rPr lang="en-US" b="1" u="sng" dirty="0">
                <a:solidFill>
                  <a:srgbClr val="000000"/>
                </a:solidFill>
              </a:rPr>
              <a:t>Investment strategy with multiple levers</a:t>
            </a:r>
            <a:r>
              <a:rPr lang="en-US" dirty="0">
                <a:solidFill>
                  <a:srgbClr val="000000"/>
                </a:solidFill>
              </a:rPr>
              <a:t>:</a:t>
            </a:r>
          </a:p>
          <a:p>
            <a:pPr marL="174625" lvl="1" indent="-174625" algn="just" defTabSz="971550">
              <a:lnSpc>
                <a:spcPct val="110000"/>
              </a:lnSpc>
              <a:spcBef>
                <a:spcPts val="300"/>
              </a:spcBef>
              <a:buClr>
                <a:srgbClr val="000050"/>
              </a:buClr>
              <a:buFont typeface="Wingdings" pitchFamily="2" charset="2"/>
              <a:buChar char="§"/>
              <a:defRPr/>
            </a:pPr>
            <a:r>
              <a:rPr lang="en-US" dirty="0">
                <a:solidFill>
                  <a:srgbClr val="000000"/>
                </a:solidFill>
              </a:rPr>
              <a:t>Attractive ROI on de-novo openings and highly qualified management team with experience in identifying attractive locations and executing upon a rollout strategy</a:t>
            </a:r>
          </a:p>
          <a:p>
            <a:pPr marL="174625" lvl="1" indent="-174625" algn="just" defTabSz="971550">
              <a:lnSpc>
                <a:spcPct val="110000"/>
              </a:lnSpc>
              <a:spcBef>
                <a:spcPts val="300"/>
              </a:spcBef>
              <a:buClr>
                <a:srgbClr val="000050"/>
              </a:buClr>
              <a:buFont typeface="Wingdings" pitchFamily="2" charset="2"/>
              <a:buChar char="§"/>
              <a:defRPr/>
            </a:pPr>
            <a:r>
              <a:rPr lang="en-US" dirty="0">
                <a:solidFill>
                  <a:srgbClr val="000000"/>
                </a:solidFill>
              </a:rPr>
              <a:t>Highly fragmented industry driving tangible M&amp;A opportunity and ability to acquire smaller players at accretive multiples</a:t>
            </a:r>
          </a:p>
          <a:p>
            <a:pPr marL="0" indent="0" algn="just" defTabSz="971550">
              <a:lnSpc>
                <a:spcPct val="110000"/>
              </a:lnSpc>
              <a:spcBef>
                <a:spcPts val="300"/>
              </a:spcBef>
              <a:buClr>
                <a:srgbClr val="000050"/>
              </a:buClr>
              <a:buNone/>
              <a:defRPr/>
            </a:pPr>
            <a:r>
              <a:rPr lang="en-US" b="1" u="sng" dirty="0">
                <a:solidFill>
                  <a:srgbClr val="000000"/>
                </a:solidFill>
              </a:rPr>
              <a:t>Prudent valuation and capital structure</a:t>
            </a:r>
            <a:r>
              <a:rPr lang="en-US" u="sng" dirty="0">
                <a:solidFill>
                  <a:srgbClr val="000000"/>
                </a:solidFill>
              </a:rPr>
              <a:t>: </a:t>
            </a:r>
          </a:p>
          <a:p>
            <a:pPr marL="174625" lvl="1" indent="-174625" algn="just" defTabSz="971550">
              <a:lnSpc>
                <a:spcPct val="110000"/>
              </a:lnSpc>
              <a:spcBef>
                <a:spcPts val="300"/>
              </a:spcBef>
              <a:buClr>
                <a:srgbClr val="000050"/>
              </a:buClr>
              <a:buFont typeface="Wingdings" pitchFamily="2" charset="2"/>
              <a:buChar char="§"/>
              <a:defRPr/>
            </a:pPr>
            <a:r>
              <a:rPr lang="en-US" dirty="0">
                <a:solidFill>
                  <a:srgbClr val="000000"/>
                </a:solidFill>
              </a:rPr>
              <a:t>Strong, stable cash flows and an attractive margin profile driving deleveraging and downside protection</a:t>
            </a:r>
          </a:p>
          <a:p>
            <a:pPr marL="0" lvl="1" indent="0" algn="just" defTabSz="971550">
              <a:lnSpc>
                <a:spcPct val="110000"/>
              </a:lnSpc>
              <a:spcBef>
                <a:spcPts val="300"/>
              </a:spcBef>
              <a:buClr>
                <a:srgbClr val="000050"/>
              </a:buClr>
              <a:buNone/>
              <a:defRPr/>
            </a:pPr>
            <a:endParaRPr lang="en-US" b="1" dirty="0">
              <a:solidFill>
                <a:srgbClr val="000000"/>
              </a:solidFill>
            </a:endParaRPr>
          </a:p>
        </p:txBody>
      </p:sp>
      <p:sp>
        <p:nvSpPr>
          <p:cNvPr id="16" name="Content Placeholder 4"/>
          <p:cNvSpPr txBox="1">
            <a:spLocks/>
          </p:cNvSpPr>
          <p:nvPr/>
        </p:nvSpPr>
        <p:spPr>
          <a:xfrm>
            <a:off x="1874838" y="1271451"/>
            <a:ext cx="4087939" cy="2281646"/>
          </a:xfrm>
          <a:prstGeom prst="rect">
            <a:avLst/>
          </a:prstGeom>
          <a:ln>
            <a:solidFill>
              <a:srgbClr val="0065B3"/>
            </a:solidFill>
          </a:ln>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3838" indent="-223838" algn="just" defTabSz="971550" fontAlgn="base">
              <a:lnSpc>
                <a:spcPct val="110000"/>
              </a:lnSpc>
              <a:spcAft>
                <a:spcPct val="0"/>
              </a:spcAft>
              <a:defRPr/>
            </a:pPr>
            <a:r>
              <a:rPr lang="en-US" dirty="0">
                <a:solidFill>
                  <a:srgbClr val="000000"/>
                </a:solidFill>
                <a:cs typeface="Arial" charset="0"/>
              </a:rPr>
              <a:t>ATI was founded in 1996 and provides physical therapy to patients suffering from injuries, with a focus on the workers compensation market.  The Company operates 500+ clinics throughout sixteen states and has ~50 in the state of Indiana</a:t>
            </a:r>
          </a:p>
          <a:p>
            <a:pPr marL="223838" indent="-223838" algn="just" defTabSz="971550" fontAlgn="base">
              <a:lnSpc>
                <a:spcPct val="110000"/>
              </a:lnSpc>
              <a:spcBef>
                <a:spcPts val="600"/>
              </a:spcBef>
              <a:spcAft>
                <a:spcPct val="0"/>
              </a:spcAft>
              <a:defRPr/>
            </a:pPr>
            <a:r>
              <a:rPr lang="en-US" dirty="0">
                <a:solidFill>
                  <a:srgbClr val="000000"/>
                </a:solidFill>
                <a:cs typeface="Arial" charset="0"/>
              </a:rPr>
              <a:t>The Company operates in an outpatient setting </a:t>
            </a:r>
            <a:r>
              <a:rPr lang="en-US" dirty="0" err="1">
                <a:solidFill>
                  <a:srgbClr val="000000"/>
                </a:solidFill>
                <a:cs typeface="Arial" charset="0"/>
              </a:rPr>
              <a:t>i</a:t>
            </a:r>
            <a:r>
              <a:rPr lang="en-US" dirty="0">
                <a:solidFill>
                  <a:srgbClr val="000000"/>
                </a:solidFill>
                <a:cs typeface="Arial" charset="0"/>
              </a:rPr>
              <a:t>n which the Company’s qualified physicians will rehabilitate patients under the guidance of the patients’ physicians  </a:t>
            </a:r>
          </a:p>
          <a:p>
            <a:pPr marL="223838" indent="-223838" algn="just" defTabSz="971550" fontAlgn="base">
              <a:lnSpc>
                <a:spcPct val="110000"/>
              </a:lnSpc>
              <a:spcBef>
                <a:spcPts val="600"/>
              </a:spcBef>
              <a:spcAft>
                <a:spcPct val="0"/>
              </a:spcAft>
              <a:defRPr/>
            </a:pPr>
            <a:r>
              <a:rPr lang="en-US" dirty="0">
                <a:solidFill>
                  <a:srgbClr val="000000"/>
                </a:solidFill>
                <a:cs typeface="Arial" charset="0"/>
              </a:rPr>
              <a:t>ATI primarily generates revenue through three reimbursement categories: worker’s compensation, insurance companies and Medicaid/Medicare</a:t>
            </a:r>
          </a:p>
        </p:txBody>
      </p:sp>
      <p:sp>
        <p:nvSpPr>
          <p:cNvPr id="17" name="Text Placeholder 6"/>
          <p:cNvSpPr txBox="1">
            <a:spLocks/>
          </p:cNvSpPr>
          <p:nvPr/>
        </p:nvSpPr>
        <p:spPr>
          <a:xfrm>
            <a:off x="6245225" y="981075"/>
            <a:ext cx="4186238" cy="219456"/>
          </a:xfrm>
          <a:prstGeom prst="rect">
            <a:avLst/>
          </a:prstGeom>
          <a:solidFill>
            <a:srgbClr val="0065B3"/>
          </a:solidFill>
          <a:ln w="9525">
            <a:solidFill>
              <a:srgbClr val="0065B3"/>
            </a:solidFill>
          </a:ln>
        </p:spPr>
        <p:txBody>
          <a:bodyPr vert="horz" wrap="square" lIns="0" tIns="18000" rIns="0" bIns="18000" rtlCol="0" anchor="b" anchorCtr="0">
            <a:spAutoFit/>
          </a:bodyPr>
          <a:lstStyle>
            <a:lvl1pPr marL="179388" indent="-179388" algn="l" defTabSz="914400" rtl="0" eaLnBrk="1" latinLnBrk="0" hangingPunct="1">
              <a:spcBef>
                <a:spcPct val="20000"/>
              </a:spcBef>
              <a:buFont typeface="Wingdings" panose="05000000000000000000" pitchFamily="2" charset="2"/>
              <a:buNone/>
              <a:defRPr lang="en-GB" sz="1100" b="1" kern="1200" noProof="0" dirty="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a:solidFill>
                  <a:srgbClr val="FFFFFF"/>
                </a:solidFill>
              </a:rPr>
              <a:t> </a:t>
            </a:r>
            <a:r>
              <a:rPr lang="en-US">
                <a:solidFill>
                  <a:srgbClr val="FFFFFF"/>
                </a:solidFill>
              </a:rPr>
              <a:t>Investment Thesis and Results</a:t>
            </a:r>
          </a:p>
        </p:txBody>
      </p:sp>
      <p:sp>
        <p:nvSpPr>
          <p:cNvPr id="18" name="Text Placeholder 9"/>
          <p:cNvSpPr txBox="1">
            <a:spLocks/>
          </p:cNvSpPr>
          <p:nvPr/>
        </p:nvSpPr>
        <p:spPr>
          <a:xfrm>
            <a:off x="1874838" y="3641301"/>
            <a:ext cx="4087939" cy="219456"/>
          </a:xfrm>
          <a:prstGeom prst="rect">
            <a:avLst/>
          </a:prstGeom>
          <a:solidFill>
            <a:srgbClr val="0065B3"/>
          </a:solidFill>
          <a:ln w="9525">
            <a:solidFill>
              <a:srgbClr val="0065B3"/>
            </a:solidFill>
          </a:ln>
        </p:spPr>
        <p:txBody>
          <a:bodyPr vert="horz" wrap="square" lIns="0" tIns="18000" rIns="0" bIns="18000" rtlCol="0" anchor="b" anchorCtr="0">
            <a:spAutoFit/>
          </a:bodyPr>
          <a:lstStyle>
            <a:lvl1pPr marL="179388" indent="-179388" algn="l" defTabSz="914400" rtl="0" eaLnBrk="1" latinLnBrk="0" hangingPunct="1">
              <a:spcBef>
                <a:spcPct val="20000"/>
              </a:spcBef>
              <a:buFont typeface="Wingdings" panose="05000000000000000000" pitchFamily="2" charset="2"/>
              <a:buNone/>
              <a:defRPr lang="en-GB" sz="1100" b="1" kern="1200" noProof="0" dirty="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a:solidFill>
                  <a:srgbClr val="FFFFFF"/>
                </a:solidFill>
              </a:rPr>
              <a:t> </a:t>
            </a:r>
            <a:r>
              <a:rPr lang="en-US">
                <a:solidFill>
                  <a:srgbClr val="FFFFFF"/>
                </a:solidFill>
              </a:rPr>
              <a:t>Deal Origination and Process</a:t>
            </a:r>
          </a:p>
        </p:txBody>
      </p:sp>
      <p:sp>
        <p:nvSpPr>
          <p:cNvPr id="19" name="Content Placeholder 8"/>
          <p:cNvSpPr txBox="1">
            <a:spLocks/>
          </p:cNvSpPr>
          <p:nvPr/>
        </p:nvSpPr>
        <p:spPr>
          <a:xfrm>
            <a:off x="1874838" y="3912499"/>
            <a:ext cx="4087938" cy="2287743"/>
          </a:xfrm>
          <a:prstGeom prst="rect">
            <a:avLst/>
          </a:prstGeom>
          <a:ln>
            <a:solidFill>
              <a:srgbClr val="0065B3"/>
            </a:solidFill>
          </a:ln>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3838" indent="-223838" algn="just" defTabSz="971550" fontAlgn="base">
              <a:spcBef>
                <a:spcPts val="0"/>
              </a:spcBef>
              <a:spcAft>
                <a:spcPct val="0"/>
              </a:spcAft>
              <a:defRPr/>
            </a:pPr>
            <a:r>
              <a:rPr lang="en-US" dirty="0">
                <a:solidFill>
                  <a:srgbClr val="000000"/>
                </a:solidFill>
                <a:cs typeface="Arial" charset="0"/>
              </a:rPr>
              <a:t>AlpInvest has invested in ATI’s mezzanine securities several times over the years:</a:t>
            </a:r>
          </a:p>
          <a:p>
            <a:pPr marL="623888" lvl="1" indent="-223838" algn="just" defTabSz="971550" fontAlgn="base">
              <a:spcBef>
                <a:spcPts val="0"/>
              </a:spcBef>
              <a:spcAft>
                <a:spcPct val="0"/>
              </a:spcAft>
              <a:defRPr/>
            </a:pPr>
            <a:r>
              <a:rPr lang="en-US" dirty="0">
                <a:solidFill>
                  <a:srgbClr val="000000"/>
                </a:solidFill>
                <a:cs typeface="Arial" charset="0"/>
              </a:rPr>
              <a:t>In 2006 to support a dividend recapitalization by KRG  </a:t>
            </a:r>
          </a:p>
          <a:p>
            <a:pPr marL="623888" lvl="1" indent="-223838" algn="just" defTabSz="971550" fontAlgn="base">
              <a:spcBef>
                <a:spcPts val="0"/>
              </a:spcBef>
              <a:spcAft>
                <a:spcPct val="0"/>
              </a:spcAft>
              <a:defRPr/>
            </a:pPr>
            <a:r>
              <a:rPr lang="en-US" dirty="0">
                <a:solidFill>
                  <a:srgbClr val="000000"/>
                </a:solidFill>
                <a:cs typeface="Arial" charset="0"/>
              </a:rPr>
              <a:t>In 2012 to support KRG’s re-acquisition of ATI (KRG had sold the Company to GTCR in 2010)</a:t>
            </a:r>
          </a:p>
          <a:p>
            <a:pPr marL="623888" lvl="1" indent="-223838" algn="just" defTabSz="971550" fontAlgn="base">
              <a:spcBef>
                <a:spcPts val="0"/>
              </a:spcBef>
              <a:spcAft>
                <a:spcPct val="0"/>
              </a:spcAft>
              <a:defRPr/>
            </a:pPr>
            <a:r>
              <a:rPr lang="en-US" dirty="0">
                <a:solidFill>
                  <a:srgbClr val="000000"/>
                </a:solidFill>
                <a:cs typeface="Arial" charset="0"/>
              </a:rPr>
              <a:t>In 2015 invested on behalf of IIF-II to upsize the mezzanine tranche to support follow-on acquisitions</a:t>
            </a:r>
          </a:p>
          <a:p>
            <a:pPr marL="223838" indent="-223838" algn="just" defTabSz="971550" fontAlgn="base">
              <a:spcBef>
                <a:spcPts val="900"/>
              </a:spcBef>
              <a:spcAft>
                <a:spcPct val="0"/>
              </a:spcAft>
              <a:defRPr/>
            </a:pPr>
            <a:r>
              <a:rPr lang="en-US" dirty="0" err="1">
                <a:solidFill>
                  <a:srgbClr val="000000"/>
                </a:solidFill>
                <a:cs typeface="Arial" charset="0"/>
              </a:rPr>
              <a:t>AlpInvest’s</a:t>
            </a:r>
            <a:r>
              <a:rPr lang="en-US" dirty="0">
                <a:solidFill>
                  <a:srgbClr val="000000"/>
                </a:solidFill>
                <a:cs typeface="Arial" charset="0"/>
              </a:rPr>
              <a:t> relationship with both KRG and Crescent (lead mezzanine provider in 2012) allowed for multiple successful investments in ATI and </a:t>
            </a:r>
            <a:r>
              <a:rPr lang="en-US" dirty="0" err="1">
                <a:solidFill>
                  <a:srgbClr val="000000"/>
                </a:solidFill>
                <a:cs typeface="Arial" charset="0"/>
              </a:rPr>
              <a:t>AlpInvest’s</a:t>
            </a:r>
            <a:r>
              <a:rPr lang="en-US" dirty="0">
                <a:solidFill>
                  <a:srgbClr val="000000"/>
                </a:solidFill>
                <a:cs typeface="Arial" charset="0"/>
              </a:rPr>
              <a:t> familiarity with the Company allowed for rigorous due diligence</a:t>
            </a:r>
          </a:p>
        </p:txBody>
      </p:sp>
      <p:sp>
        <p:nvSpPr>
          <p:cNvPr id="20" name="Text Placeholder 6"/>
          <p:cNvSpPr txBox="1">
            <a:spLocks/>
          </p:cNvSpPr>
          <p:nvPr/>
        </p:nvSpPr>
        <p:spPr>
          <a:xfrm>
            <a:off x="1874838" y="994903"/>
            <a:ext cx="4087939" cy="205629"/>
          </a:xfrm>
          <a:prstGeom prst="rect">
            <a:avLst/>
          </a:prstGeom>
          <a:solidFill>
            <a:srgbClr val="0065B3"/>
          </a:solidFill>
          <a:ln w="9525">
            <a:solidFill>
              <a:srgbClr val="0065B3"/>
            </a:solidFill>
          </a:ln>
        </p:spPr>
        <p:txBody>
          <a:bodyPr vert="horz" wrap="square" lIns="0" tIns="18000" rIns="0" bIns="18000" rtlCol="0" anchor="b" anchorCtr="0">
            <a:spAutoFit/>
          </a:bodyPr>
          <a:lstStyle>
            <a:lvl1pPr marL="179388" indent="-179388" algn="l" defTabSz="914400" rtl="0" eaLnBrk="1" latinLnBrk="0" hangingPunct="1">
              <a:spcBef>
                <a:spcPct val="20000"/>
              </a:spcBef>
              <a:buFont typeface="Wingdings" panose="05000000000000000000" pitchFamily="2" charset="2"/>
              <a:buNone/>
              <a:defRPr lang="en-GB" sz="1100" b="1" kern="1200" noProof="0" dirty="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solidFill>
                  <a:srgbClr val="FFFFFF"/>
                </a:solidFill>
              </a:rPr>
              <a:t> Company Overview</a:t>
            </a:r>
          </a:p>
        </p:txBody>
      </p:sp>
      <p:pic>
        <p:nvPicPr>
          <p:cNvPr id="21" name="Picture 2" descr="http://ww1.prweb.com/prfiles/2012/07/27/9818365/ATI_Primary_4c.jpg"/>
          <p:cNvPicPr>
            <a:picLocks noChangeAspect="1" noChangeArrowheads="1"/>
          </p:cNvPicPr>
          <p:nvPr/>
        </p:nvPicPr>
        <p:blipFill>
          <a:blip r:embed="rId2" cstate="print"/>
          <a:srcRect/>
          <a:stretch>
            <a:fillRect/>
          </a:stretch>
        </p:blipFill>
        <p:spPr bwMode="auto">
          <a:xfrm>
            <a:off x="9346322" y="411482"/>
            <a:ext cx="996298" cy="270363"/>
          </a:xfrm>
          <a:prstGeom prst="rect">
            <a:avLst/>
          </a:prstGeom>
          <a:noFill/>
        </p:spPr>
      </p:pic>
      <p:pic>
        <p:nvPicPr>
          <p:cNvPr id="14" name="Picture 2" descr="http://edgewoodenglish.edublogs.org/files/2012/07/check-it-oer11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336" y="1314978"/>
            <a:ext cx="142875" cy="16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 descr="http://edgewoodenglish.edublogs.org/files/2012/07/check-it-oer11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931" y="2565134"/>
            <a:ext cx="142875" cy="16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 descr="http://edgewoodenglish.edublogs.org/files/2012/07/check-it-oer11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5219" y="3912498"/>
            <a:ext cx="142875" cy="16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 descr="http://edgewoodenglish.edublogs.org/files/2012/07/check-it-oer11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0788" y="5320137"/>
            <a:ext cx="142875" cy="16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Title 16"/>
          <p:cNvSpPr txBox="1">
            <a:spLocks/>
          </p:cNvSpPr>
          <p:nvPr/>
        </p:nvSpPr>
        <p:spPr>
          <a:xfrm>
            <a:off x="1673400" y="298542"/>
            <a:ext cx="8616950" cy="542209"/>
          </a:xfrm>
          <a:prstGeom prst="rect">
            <a:avLst/>
          </a:prstGeom>
        </p:spPr>
        <p:txBody>
          <a:bodyPr anchor="b">
            <a:noAutofit/>
          </a:bodyPr>
          <a:lstStyle>
            <a:lvl1pPr algn="l" defTabSz="914400" rtl="0" eaLnBrk="1" latinLnBrk="0" hangingPunct="1">
              <a:spcBef>
                <a:spcPct val="0"/>
              </a:spcBef>
              <a:buNone/>
              <a:defRPr sz="2000" kern="1200">
                <a:solidFill>
                  <a:schemeClr val="accent1">
                    <a:lumMod val="75000"/>
                  </a:schemeClr>
                </a:solidFill>
                <a:latin typeface="+mj-lt"/>
                <a:ea typeface="+mj-ea"/>
                <a:cs typeface="+mj-cs"/>
              </a:defRPr>
            </a:lvl1pPr>
          </a:lstStyle>
          <a:p>
            <a:r>
              <a:rPr lang="en-US" dirty="0">
                <a:solidFill>
                  <a:srgbClr val="0065B3">
                    <a:lumMod val="75000"/>
                  </a:srgbClr>
                </a:solidFill>
              </a:rPr>
              <a:t>Case Study – ATI</a:t>
            </a:r>
          </a:p>
        </p:txBody>
      </p:sp>
      <p:sp>
        <p:nvSpPr>
          <p:cNvPr id="22" name="Rectangle 21"/>
          <p:cNvSpPr>
            <a:spLocks noChangeArrowheads="1"/>
          </p:cNvSpPr>
          <p:nvPr/>
        </p:nvSpPr>
        <p:spPr bwMode="auto">
          <a:xfrm>
            <a:off x="2300288" y="6347918"/>
            <a:ext cx="6424612" cy="492443"/>
          </a:xfrm>
          <a:prstGeom prst="rect">
            <a:avLst/>
          </a:prstGeom>
        </p:spPr>
        <p:txBody>
          <a:bodyPr wrap="square" lIns="91440" tIns="0" rIns="0" bIns="0" anchor="b">
            <a:spAutoFit/>
          </a:bodyPr>
          <a:lstStyle/>
          <a:p>
            <a:pPr algn="just"/>
            <a:r>
              <a:rPr lang="en-US" sz="800" dirty="0">
                <a:solidFill>
                  <a:srgbClr val="000000"/>
                </a:solidFill>
              </a:rPr>
              <a:t>Case studies are intended to provide examples of the types of transactions AlpInvest pursues and do not represent all investments made AlpInvest or the outcomes achieved. Investment rationales and other considerations are based on </a:t>
            </a:r>
            <a:r>
              <a:rPr lang="en-US" sz="800" dirty="0" err="1">
                <a:solidFill>
                  <a:srgbClr val="000000"/>
                </a:solidFill>
              </a:rPr>
              <a:t>AlpInvest’s</a:t>
            </a:r>
            <a:r>
              <a:rPr lang="en-US" sz="800" dirty="0">
                <a:solidFill>
                  <a:srgbClr val="000000"/>
                </a:solidFill>
              </a:rPr>
              <a:t> internal analysis and views as of the date of the investment commitment and will not be updated. References to a particular investment should not be considered a recommendation of any security or investment. There can be no assurance that AlpInvest will be able to invest in similar opportunities in the future.</a:t>
            </a:r>
          </a:p>
        </p:txBody>
      </p:sp>
      <p:pic>
        <p:nvPicPr>
          <p:cNvPr id="27" name="Picture 26"/>
          <p:cNvPicPr>
            <a:picLocks noChangeAspect="1"/>
          </p:cNvPicPr>
          <p:nvPr/>
        </p:nvPicPr>
        <p:blipFill rotWithShape="1">
          <a:blip r:embed="rId4"/>
          <a:srcRect t="-13158" b="35813"/>
          <a:stretch/>
        </p:blipFill>
        <p:spPr>
          <a:xfrm>
            <a:off x="9781886" y="6195065"/>
            <a:ext cx="2191091" cy="457200"/>
          </a:xfrm>
          <a:prstGeom prst="rect">
            <a:avLst/>
          </a:prstGeom>
        </p:spPr>
      </p:pic>
    </p:spTree>
    <p:extLst>
      <p:ext uri="{BB962C8B-B14F-4D97-AF65-F5344CB8AC3E}">
        <p14:creationId xmlns:p14="http://schemas.microsoft.com/office/powerpoint/2010/main" val="889182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147" y="1321377"/>
            <a:ext cx="11599061" cy="3539430"/>
          </a:xfrm>
          <a:prstGeom prst="rect">
            <a:avLst/>
          </a:prstGeom>
          <a:noFill/>
        </p:spPr>
        <p:txBody>
          <a:bodyPr wrap="square" rtlCol="0">
            <a:spAutoFit/>
          </a:bodyPr>
          <a:lstStyle/>
          <a:p>
            <a:r>
              <a:rPr lang="en-US" sz="3200" b="1" dirty="0"/>
              <a:t>Oscar </a:t>
            </a:r>
            <a:r>
              <a:rPr lang="en-US" sz="3200" b="1" dirty="0" err="1"/>
              <a:t>Moralez</a:t>
            </a:r>
            <a:r>
              <a:rPr lang="en-US" sz="3200" dirty="0"/>
              <a:t>, Founder &amp; Managing Director, </a:t>
            </a:r>
            <a:r>
              <a:rPr lang="en-US" sz="3200" dirty="0" err="1"/>
              <a:t>VisionTech</a:t>
            </a:r>
            <a:r>
              <a:rPr lang="en-US" sz="3200" dirty="0"/>
              <a:t> Partners </a:t>
            </a:r>
            <a:endParaRPr lang="en-US" sz="3200" dirty="0"/>
          </a:p>
          <a:p>
            <a:endParaRPr lang="en-US" sz="3200" b="1" dirty="0" smtClean="0"/>
          </a:p>
          <a:p>
            <a:r>
              <a:rPr lang="en-US" sz="3200" b="1" dirty="0" smtClean="0"/>
              <a:t>David </a:t>
            </a:r>
            <a:r>
              <a:rPr lang="en-US" sz="3200" b="1" dirty="0"/>
              <a:t>Mann</a:t>
            </a:r>
            <a:r>
              <a:rPr lang="en-US" sz="3200" dirty="0"/>
              <a:t>, Managing Partner &amp; Co-Founder, Spring Mill Venture Partners </a:t>
            </a:r>
            <a:endParaRPr lang="en-US" sz="3200" dirty="0" smtClean="0"/>
          </a:p>
          <a:p>
            <a:endParaRPr lang="en-US" sz="3200" dirty="0"/>
          </a:p>
          <a:p>
            <a:r>
              <a:rPr lang="en-US" sz="2400" b="1" dirty="0">
                <a:solidFill>
                  <a:srgbClr val="42A5CF"/>
                </a:solidFill>
              </a:rPr>
              <a:t>MODERATOR</a:t>
            </a:r>
            <a:r>
              <a:rPr lang="en-US" sz="3200" b="1" dirty="0"/>
              <a:t> </a:t>
            </a:r>
            <a:endParaRPr lang="en-US" sz="3200" dirty="0"/>
          </a:p>
          <a:p>
            <a:r>
              <a:rPr lang="en-US" sz="3200" b="1" dirty="0"/>
              <a:t>Kylie </a:t>
            </a:r>
            <a:r>
              <a:rPr lang="en-US" sz="3200" b="1" dirty="0" err="1"/>
              <a:t>Veleta</a:t>
            </a:r>
            <a:r>
              <a:rPr lang="en-US" sz="3200" dirty="0"/>
              <a:t>, Reporter, Inside Indiana Business </a:t>
            </a:r>
            <a:endParaRPr lang="en-US" sz="32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800" y="5894648"/>
            <a:ext cx="2968408" cy="7535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118151"/>
            <a:ext cx="12191999" cy="830997"/>
          </a:xfrm>
          <a:prstGeom prst="rect">
            <a:avLst/>
          </a:prstGeom>
          <a:noFill/>
        </p:spPr>
        <p:txBody>
          <a:bodyPr wrap="square" rtlCol="0">
            <a:spAutoFit/>
          </a:bodyPr>
          <a:lstStyle/>
          <a:p>
            <a:pPr algn="ctr"/>
            <a:r>
              <a:rPr lang="en-US" sz="4800" b="1" dirty="0" err="1">
                <a:solidFill>
                  <a:srgbClr val="42A5CF"/>
                </a:solidFill>
              </a:rPr>
              <a:t>BioStorage</a:t>
            </a:r>
            <a:r>
              <a:rPr lang="en-US" sz="4800" b="1" dirty="0">
                <a:solidFill>
                  <a:srgbClr val="42A5CF"/>
                </a:solidFill>
              </a:rPr>
              <a:t> Investment and Resulting Success </a:t>
            </a:r>
          </a:p>
        </p:txBody>
      </p:sp>
    </p:spTree>
    <p:extLst>
      <p:ext uri="{BB962C8B-B14F-4D97-AF65-F5344CB8AC3E}">
        <p14:creationId xmlns:p14="http://schemas.microsoft.com/office/powerpoint/2010/main" val="181179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147" y="1321377"/>
            <a:ext cx="11599061" cy="2800767"/>
          </a:xfrm>
          <a:prstGeom prst="rect">
            <a:avLst/>
          </a:prstGeom>
          <a:noFill/>
        </p:spPr>
        <p:txBody>
          <a:bodyPr wrap="square" rtlCol="0">
            <a:spAutoFit/>
          </a:bodyPr>
          <a:lstStyle/>
          <a:p>
            <a:r>
              <a:rPr lang="en-US" sz="3200" b="1" dirty="0"/>
              <a:t>Jayson </a:t>
            </a:r>
            <a:r>
              <a:rPr lang="en-US" sz="3200" b="1" dirty="0" err="1"/>
              <a:t>Punwani</a:t>
            </a:r>
            <a:r>
              <a:rPr lang="en-US" sz="3200" dirty="0"/>
              <a:t>, Senior Principal, Pappas Ventures </a:t>
            </a:r>
            <a:endParaRPr lang="en-US" sz="3200" dirty="0"/>
          </a:p>
          <a:p>
            <a:endParaRPr lang="en-US" sz="3200" b="1" dirty="0" smtClean="0"/>
          </a:p>
          <a:p>
            <a:r>
              <a:rPr lang="en-US" sz="3200" b="1" dirty="0" smtClean="0"/>
              <a:t>Jim </a:t>
            </a:r>
            <a:r>
              <a:rPr lang="en-US" sz="3200" b="1" dirty="0" err="1"/>
              <a:t>Greffet</a:t>
            </a:r>
            <a:r>
              <a:rPr lang="en-US" sz="3200" dirty="0"/>
              <a:t>, </a:t>
            </a:r>
            <a:r>
              <a:rPr lang="en-US" sz="3200" dirty="0" smtClean="0"/>
              <a:t>Senior Adviser, Transactions, Lilly Research Labs</a:t>
            </a:r>
            <a:endParaRPr lang="en-US" sz="3200" dirty="0"/>
          </a:p>
          <a:p>
            <a:endParaRPr lang="en-US" sz="2400" b="1" dirty="0" smtClean="0">
              <a:solidFill>
                <a:srgbClr val="42A5CF"/>
              </a:solidFill>
            </a:endParaRPr>
          </a:p>
          <a:p>
            <a:r>
              <a:rPr lang="en-US" sz="2400" b="1" dirty="0" smtClean="0">
                <a:solidFill>
                  <a:srgbClr val="42A5CF"/>
                </a:solidFill>
              </a:rPr>
              <a:t>MODERATOR</a:t>
            </a:r>
            <a:r>
              <a:rPr lang="en-US" sz="2400" b="1" dirty="0">
                <a:solidFill>
                  <a:srgbClr val="42A5CF"/>
                </a:solidFill>
              </a:rPr>
              <a:t>: </a:t>
            </a:r>
            <a:endParaRPr lang="en-US" sz="2400" dirty="0">
              <a:solidFill>
                <a:srgbClr val="42A5CF"/>
              </a:solidFill>
            </a:endParaRPr>
          </a:p>
          <a:p>
            <a:r>
              <a:rPr lang="en-US" sz="3200" b="1" dirty="0"/>
              <a:t>Kylie </a:t>
            </a:r>
            <a:r>
              <a:rPr lang="en-US" sz="3200" b="1" dirty="0" err="1"/>
              <a:t>Veleta</a:t>
            </a:r>
            <a:r>
              <a:rPr lang="en-US" sz="3200" dirty="0"/>
              <a:t>, Reporter, Inside Indiana Business </a:t>
            </a:r>
            <a:endParaRPr lang="en-US" sz="32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800" y="5894648"/>
            <a:ext cx="2968408" cy="7535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118151"/>
            <a:ext cx="12191999" cy="830997"/>
          </a:xfrm>
          <a:prstGeom prst="rect">
            <a:avLst/>
          </a:prstGeom>
          <a:noFill/>
        </p:spPr>
        <p:txBody>
          <a:bodyPr wrap="square" rtlCol="0">
            <a:spAutoFit/>
          </a:bodyPr>
          <a:lstStyle/>
          <a:p>
            <a:pPr algn="ctr"/>
            <a:r>
              <a:rPr lang="en-US" sz="4800" b="1" dirty="0" err="1">
                <a:solidFill>
                  <a:srgbClr val="42A5CF"/>
                </a:solidFill>
              </a:rPr>
              <a:t>CoLucid</a:t>
            </a:r>
            <a:r>
              <a:rPr lang="en-US" sz="4800" b="1" dirty="0">
                <a:solidFill>
                  <a:srgbClr val="42A5CF"/>
                </a:solidFill>
              </a:rPr>
              <a:t> Investment and Resulting Success </a:t>
            </a:r>
          </a:p>
        </p:txBody>
      </p:sp>
    </p:spTree>
    <p:extLst>
      <p:ext uri="{BB962C8B-B14F-4D97-AF65-F5344CB8AC3E}">
        <p14:creationId xmlns:p14="http://schemas.microsoft.com/office/powerpoint/2010/main" val="140112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12323" y="2989760"/>
            <a:ext cx="4836695" cy="3416320"/>
          </a:xfrm>
          <a:prstGeom prst="rect">
            <a:avLst/>
          </a:prstGeom>
        </p:spPr>
        <p:txBody>
          <a:bodyPr wrap="square">
            <a:spAutoFit/>
          </a:bodyPr>
          <a:lstStyle/>
          <a:p>
            <a:pPr eaLnBrk="0" fontAlgn="base" hangingPunct="0">
              <a:lnSpc>
                <a:spcPct val="120000"/>
              </a:lnSpc>
              <a:spcBef>
                <a:spcPct val="0"/>
              </a:spcBef>
              <a:spcAft>
                <a:spcPct val="0"/>
              </a:spcAft>
            </a:pPr>
            <a:r>
              <a:rPr lang="en-US" sz="3600" b="1" dirty="0">
                <a:solidFill>
                  <a:prstClr val="black"/>
                </a:solidFill>
                <a:latin typeface="Arial" charset="0"/>
              </a:rPr>
              <a:t>@</a:t>
            </a:r>
            <a:r>
              <a:rPr lang="en-US" sz="3600" b="1" dirty="0" err="1">
                <a:solidFill>
                  <a:prstClr val="black"/>
                </a:solidFill>
                <a:latin typeface="Arial" charset="0"/>
              </a:rPr>
              <a:t>BioCrossroads</a:t>
            </a:r>
            <a:r>
              <a:rPr lang="en-US" sz="3600" b="1" dirty="0">
                <a:solidFill>
                  <a:prstClr val="black"/>
                </a:solidFill>
                <a:latin typeface="Arial" charset="0"/>
              </a:rPr>
              <a:t> </a:t>
            </a:r>
          </a:p>
          <a:p>
            <a:pPr eaLnBrk="0" fontAlgn="base" hangingPunct="0">
              <a:lnSpc>
                <a:spcPct val="120000"/>
              </a:lnSpc>
              <a:spcBef>
                <a:spcPct val="0"/>
              </a:spcBef>
              <a:spcAft>
                <a:spcPct val="0"/>
              </a:spcAft>
            </a:pPr>
            <a:r>
              <a:rPr lang="en-US" sz="3600" b="1" dirty="0">
                <a:solidFill>
                  <a:prstClr val="black"/>
                </a:solidFill>
                <a:latin typeface="Arial" charset="0"/>
              </a:rPr>
              <a:t>#VC </a:t>
            </a:r>
            <a:endParaRPr lang="en-US" sz="3600" b="1" dirty="0" smtClean="0">
              <a:solidFill>
                <a:prstClr val="black"/>
              </a:solidFill>
              <a:latin typeface="Arial" charset="0"/>
            </a:endParaRPr>
          </a:p>
          <a:p>
            <a:pPr eaLnBrk="0" fontAlgn="base" hangingPunct="0">
              <a:lnSpc>
                <a:spcPct val="120000"/>
              </a:lnSpc>
              <a:spcBef>
                <a:spcPct val="0"/>
              </a:spcBef>
              <a:spcAft>
                <a:spcPct val="0"/>
              </a:spcAft>
            </a:pPr>
            <a:r>
              <a:rPr lang="en-US" sz="3600" b="1" dirty="0" smtClean="0">
                <a:solidFill>
                  <a:prstClr val="black"/>
                </a:solidFill>
                <a:latin typeface="Arial" charset="0"/>
              </a:rPr>
              <a:t>#</a:t>
            </a:r>
            <a:r>
              <a:rPr lang="en-US" sz="3600" b="1" dirty="0" err="1">
                <a:solidFill>
                  <a:prstClr val="black"/>
                </a:solidFill>
                <a:latin typeface="Arial" charset="0"/>
              </a:rPr>
              <a:t>INlifesciences</a:t>
            </a:r>
            <a:r>
              <a:rPr lang="en-US" sz="3600" b="1" dirty="0">
                <a:solidFill>
                  <a:prstClr val="black"/>
                </a:solidFill>
                <a:latin typeface="Arial" charset="0"/>
              </a:rPr>
              <a:t> </a:t>
            </a:r>
            <a:endParaRPr lang="en-US" sz="3600" b="1" dirty="0" smtClean="0">
              <a:solidFill>
                <a:prstClr val="black"/>
              </a:solidFill>
              <a:latin typeface="Arial" charset="0"/>
            </a:endParaRPr>
          </a:p>
          <a:p>
            <a:pPr eaLnBrk="0" fontAlgn="base" hangingPunct="0">
              <a:lnSpc>
                <a:spcPct val="120000"/>
              </a:lnSpc>
              <a:spcBef>
                <a:spcPct val="0"/>
              </a:spcBef>
              <a:spcAft>
                <a:spcPct val="0"/>
              </a:spcAft>
            </a:pPr>
            <a:r>
              <a:rPr lang="en-US" sz="3600" b="1" dirty="0" smtClean="0">
                <a:solidFill>
                  <a:prstClr val="black"/>
                </a:solidFill>
                <a:latin typeface="Arial" charset="0"/>
              </a:rPr>
              <a:t>@</a:t>
            </a:r>
            <a:r>
              <a:rPr lang="en-US" sz="3600" b="1" dirty="0" err="1" smtClean="0">
                <a:solidFill>
                  <a:prstClr val="black"/>
                </a:solidFill>
                <a:latin typeface="Arial" charset="0"/>
              </a:rPr>
              <a:t>cincy_tech</a:t>
            </a:r>
            <a:endParaRPr lang="en-US" sz="3600" b="1" dirty="0" smtClean="0">
              <a:solidFill>
                <a:prstClr val="black"/>
              </a:solidFill>
              <a:latin typeface="Arial" charset="0"/>
            </a:endParaRPr>
          </a:p>
          <a:p>
            <a:pPr eaLnBrk="0" fontAlgn="base" hangingPunct="0">
              <a:lnSpc>
                <a:spcPct val="120000"/>
              </a:lnSpc>
              <a:spcBef>
                <a:spcPct val="0"/>
              </a:spcBef>
              <a:spcAft>
                <a:spcPct val="0"/>
              </a:spcAft>
            </a:pPr>
            <a:r>
              <a:rPr lang="en-US" sz="3600" b="1" dirty="0" smtClean="0">
                <a:solidFill>
                  <a:prstClr val="black"/>
                </a:solidFill>
                <a:latin typeface="Arial" charset="0"/>
              </a:rPr>
              <a:t>@</a:t>
            </a:r>
            <a:r>
              <a:rPr lang="en-US" sz="3600" b="1" dirty="0" err="1" smtClean="0">
                <a:solidFill>
                  <a:prstClr val="black"/>
                </a:solidFill>
                <a:latin typeface="Arial" charset="0"/>
              </a:rPr>
              <a:t>inprs</a:t>
            </a:r>
            <a:endParaRPr lang="en-US" sz="3600" b="1" dirty="0" smtClean="0">
              <a:solidFill>
                <a:prstClr val="black"/>
              </a:solidFill>
              <a:latin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0671" y="635209"/>
            <a:ext cx="4730658" cy="2152962"/>
          </a:xfrm>
          <a:prstGeom prst="rect">
            <a:avLst/>
          </a:prstGeom>
        </p:spPr>
      </p:pic>
      <p:sp>
        <p:nvSpPr>
          <p:cNvPr id="6" name="Rectangle 5"/>
          <p:cNvSpPr/>
          <p:nvPr/>
        </p:nvSpPr>
        <p:spPr>
          <a:xfrm>
            <a:off x="6638756" y="2989760"/>
            <a:ext cx="4502486" cy="2751522"/>
          </a:xfrm>
          <a:prstGeom prst="rect">
            <a:avLst/>
          </a:prstGeom>
        </p:spPr>
        <p:txBody>
          <a:bodyPr wrap="square">
            <a:spAutoFit/>
          </a:bodyPr>
          <a:lstStyle/>
          <a:p>
            <a:pPr eaLnBrk="0" fontAlgn="base" hangingPunct="0">
              <a:lnSpc>
                <a:spcPct val="120000"/>
              </a:lnSpc>
              <a:spcBef>
                <a:spcPct val="0"/>
              </a:spcBef>
              <a:spcAft>
                <a:spcPct val="0"/>
              </a:spcAft>
            </a:pPr>
            <a:r>
              <a:rPr lang="en-US" sz="3600" b="1" smtClean="0">
                <a:solidFill>
                  <a:prstClr val="black"/>
                </a:solidFill>
                <a:latin typeface="Arial" charset="0"/>
              </a:rPr>
              <a:t>@</a:t>
            </a:r>
            <a:r>
              <a:rPr lang="en-US" sz="3600" b="1" dirty="0" err="1" smtClean="0">
                <a:solidFill>
                  <a:prstClr val="black"/>
                </a:solidFill>
                <a:latin typeface="Arial" charset="0"/>
              </a:rPr>
              <a:t>lillypad</a:t>
            </a:r>
            <a:endParaRPr lang="en-US" sz="3600" b="1" dirty="0" smtClean="0">
              <a:solidFill>
                <a:prstClr val="black"/>
              </a:solidFill>
              <a:latin typeface="Arial" charset="0"/>
            </a:endParaRPr>
          </a:p>
          <a:p>
            <a:pPr eaLnBrk="0" fontAlgn="base" hangingPunct="0">
              <a:lnSpc>
                <a:spcPct val="120000"/>
              </a:lnSpc>
              <a:spcBef>
                <a:spcPct val="0"/>
              </a:spcBef>
              <a:spcAft>
                <a:spcPct val="0"/>
              </a:spcAft>
            </a:pPr>
            <a:r>
              <a:rPr lang="en-US" sz="3600" b="1" dirty="0" smtClean="0">
                <a:solidFill>
                  <a:prstClr val="black"/>
                </a:solidFill>
                <a:latin typeface="Arial" charset="0"/>
              </a:rPr>
              <a:t>@</a:t>
            </a:r>
            <a:r>
              <a:rPr lang="en-US" sz="3600" b="1" dirty="0" err="1" smtClean="0">
                <a:solidFill>
                  <a:prstClr val="black"/>
                </a:solidFill>
                <a:latin typeface="Arial" charset="0"/>
              </a:rPr>
              <a:t>pappasventures</a:t>
            </a:r>
            <a:endParaRPr lang="en-US" sz="3600" b="1" dirty="0" smtClean="0">
              <a:solidFill>
                <a:prstClr val="black"/>
              </a:solidFill>
              <a:latin typeface="Arial" charset="0"/>
            </a:endParaRPr>
          </a:p>
          <a:p>
            <a:pPr eaLnBrk="0" fontAlgn="base" hangingPunct="0">
              <a:lnSpc>
                <a:spcPct val="120000"/>
              </a:lnSpc>
              <a:spcBef>
                <a:spcPct val="0"/>
              </a:spcBef>
              <a:spcAft>
                <a:spcPct val="0"/>
              </a:spcAft>
            </a:pPr>
            <a:r>
              <a:rPr lang="en-US" sz="3600" b="1" dirty="0" smtClean="0">
                <a:solidFill>
                  <a:prstClr val="black"/>
                </a:solidFill>
                <a:latin typeface="Arial" charset="0"/>
              </a:rPr>
              <a:t>@IIB</a:t>
            </a:r>
          </a:p>
          <a:p>
            <a:pPr eaLnBrk="0" fontAlgn="base" hangingPunct="0">
              <a:lnSpc>
                <a:spcPct val="120000"/>
              </a:lnSpc>
              <a:spcBef>
                <a:spcPct val="0"/>
              </a:spcBef>
              <a:spcAft>
                <a:spcPct val="0"/>
              </a:spcAft>
            </a:pPr>
            <a:r>
              <a:rPr lang="en-US" sz="3600" b="1" dirty="0" smtClean="0">
                <a:solidFill>
                  <a:prstClr val="black"/>
                </a:solidFill>
                <a:latin typeface="Arial" charset="0"/>
              </a:rPr>
              <a:t>@osmo1962</a:t>
            </a:r>
            <a:endParaRPr lang="en-US" sz="3600" b="1" dirty="0">
              <a:solidFill>
                <a:prstClr val="black"/>
              </a:solidFill>
              <a:latin typeface="Arial" charset="0"/>
            </a:endParaRPr>
          </a:p>
        </p:txBody>
      </p:sp>
    </p:spTree>
    <p:extLst>
      <p:ext uri="{BB962C8B-B14F-4D97-AF65-F5344CB8AC3E}">
        <p14:creationId xmlns:p14="http://schemas.microsoft.com/office/powerpoint/2010/main" val="153175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les_logo.jpg"/>
          <p:cNvPicPr>
            <a:picLocks noChangeAspect="1"/>
          </p:cNvPicPr>
          <p:nvPr/>
        </p:nvPicPr>
        <p:blipFill>
          <a:blip r:embed="rId3"/>
          <a:stretch>
            <a:fillRect/>
          </a:stretch>
        </p:blipFill>
        <p:spPr>
          <a:xfrm>
            <a:off x="3392905" y="4459099"/>
            <a:ext cx="5577840" cy="2175506"/>
          </a:xfrm>
          <a:prstGeom prst="rect">
            <a:avLst/>
          </a:prstGeom>
        </p:spPr>
      </p:pic>
      <p:pic>
        <p:nvPicPr>
          <p:cNvPr id="7" name="Picture 6"/>
          <p:cNvPicPr>
            <a:picLocks noChangeAspect="1"/>
          </p:cNvPicPr>
          <p:nvPr/>
        </p:nvPicPr>
        <p:blipFill>
          <a:blip r:embed="rId4"/>
          <a:stretch>
            <a:fillRect/>
          </a:stretch>
        </p:blipFill>
        <p:spPr>
          <a:xfrm>
            <a:off x="4539167" y="0"/>
            <a:ext cx="3285315" cy="2173099"/>
          </a:xfrm>
          <a:prstGeom prst="rect">
            <a:avLst/>
          </a:prstGeom>
        </p:spPr>
      </p:pic>
      <p:pic>
        <p:nvPicPr>
          <p:cNvPr id="8" name="Picture 7"/>
          <p:cNvPicPr>
            <a:picLocks noChangeAspect="1"/>
          </p:cNvPicPr>
          <p:nvPr/>
        </p:nvPicPr>
        <p:blipFill>
          <a:blip r:embed="rId5"/>
          <a:stretch>
            <a:fillRect/>
          </a:stretch>
        </p:blipFill>
        <p:spPr>
          <a:xfrm>
            <a:off x="3144246" y="2356864"/>
            <a:ext cx="6075155" cy="1918470"/>
          </a:xfrm>
          <a:prstGeom prst="rect">
            <a:avLst/>
          </a:prstGeom>
        </p:spPr>
      </p:pic>
    </p:spTree>
    <p:extLst>
      <p:ext uri="{BB962C8B-B14F-4D97-AF65-F5344CB8AC3E}">
        <p14:creationId xmlns:p14="http://schemas.microsoft.com/office/powerpoint/2010/main" val="167719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06400" y="3810001"/>
            <a:ext cx="11379200" cy="1815882"/>
          </a:xfrm>
          <a:prstGeom prst="rect">
            <a:avLst/>
          </a:prstGeom>
          <a:noFill/>
        </p:spPr>
        <p:txBody>
          <a:bodyPr wrap="square" rtlCol="0">
            <a:spAutoFit/>
          </a:bodyPr>
          <a:lstStyle/>
          <a:p>
            <a:pPr algn="ctr"/>
            <a:r>
              <a:rPr lang="en-US" sz="4000" b="1" dirty="0">
                <a:solidFill>
                  <a:prstClr val="black"/>
                </a:solidFill>
              </a:rPr>
              <a:t>Indiana’s Life Sciences Capital Market Successes </a:t>
            </a:r>
          </a:p>
          <a:p>
            <a:pPr algn="ctr"/>
            <a:r>
              <a:rPr lang="en-US" sz="2400" dirty="0">
                <a:solidFill>
                  <a:prstClr val="black"/>
                </a:solidFill>
              </a:rPr>
              <a:t/>
            </a:r>
            <a:br>
              <a:rPr lang="en-US" sz="2400" dirty="0">
                <a:solidFill>
                  <a:prstClr val="black"/>
                </a:solidFill>
              </a:rPr>
            </a:br>
            <a:r>
              <a:rPr lang="en-US" sz="2400" dirty="0" smtClean="0">
                <a:solidFill>
                  <a:prstClr val="black"/>
                </a:solidFill>
              </a:rPr>
              <a:t>June 27, </a:t>
            </a:r>
            <a:r>
              <a:rPr lang="en-US" sz="2400" dirty="0" smtClean="0">
                <a:solidFill>
                  <a:prstClr val="black"/>
                </a:solidFill>
              </a:rPr>
              <a:t>2017</a:t>
            </a:r>
            <a:endParaRPr lang="en-US" sz="2400" dirty="0">
              <a:solidFill>
                <a:prstClr val="black"/>
              </a:solidFill>
            </a:endParaRPr>
          </a:p>
          <a:p>
            <a:pPr algn="ctr"/>
            <a:endParaRPr lang="en-US" sz="2400" dirty="0">
              <a:solidFill>
                <a:prstClr val="black"/>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613" y="1198168"/>
            <a:ext cx="7444773" cy="18898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73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les_logo.jpg"/>
          <p:cNvPicPr>
            <a:picLocks noChangeAspect="1"/>
          </p:cNvPicPr>
          <p:nvPr/>
        </p:nvPicPr>
        <p:blipFill>
          <a:blip r:embed="rId3"/>
          <a:stretch>
            <a:fillRect/>
          </a:stretch>
        </p:blipFill>
        <p:spPr>
          <a:xfrm>
            <a:off x="3392905" y="4459099"/>
            <a:ext cx="5577840" cy="2175506"/>
          </a:xfrm>
          <a:prstGeom prst="rect">
            <a:avLst/>
          </a:prstGeom>
        </p:spPr>
      </p:pic>
      <p:pic>
        <p:nvPicPr>
          <p:cNvPr id="7" name="Picture 6"/>
          <p:cNvPicPr>
            <a:picLocks noChangeAspect="1"/>
          </p:cNvPicPr>
          <p:nvPr/>
        </p:nvPicPr>
        <p:blipFill>
          <a:blip r:embed="rId4"/>
          <a:stretch>
            <a:fillRect/>
          </a:stretch>
        </p:blipFill>
        <p:spPr>
          <a:xfrm>
            <a:off x="4539167" y="0"/>
            <a:ext cx="3285315" cy="2173099"/>
          </a:xfrm>
          <a:prstGeom prst="rect">
            <a:avLst/>
          </a:prstGeom>
        </p:spPr>
      </p:pic>
      <p:pic>
        <p:nvPicPr>
          <p:cNvPr id="8" name="Picture 7"/>
          <p:cNvPicPr>
            <a:picLocks noChangeAspect="1"/>
          </p:cNvPicPr>
          <p:nvPr/>
        </p:nvPicPr>
        <p:blipFill>
          <a:blip r:embed="rId5"/>
          <a:stretch>
            <a:fillRect/>
          </a:stretch>
        </p:blipFill>
        <p:spPr>
          <a:xfrm>
            <a:off x="3144246" y="2356864"/>
            <a:ext cx="6075155" cy="1918470"/>
          </a:xfrm>
          <a:prstGeom prst="rect">
            <a:avLst/>
          </a:prstGeom>
        </p:spPr>
      </p:pic>
    </p:spTree>
    <p:extLst>
      <p:ext uri="{BB962C8B-B14F-4D97-AF65-F5344CB8AC3E}">
        <p14:creationId xmlns:p14="http://schemas.microsoft.com/office/powerpoint/2010/main" val="142193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752600" y="3810000"/>
            <a:ext cx="8686800" cy="1446550"/>
          </a:xfrm>
          <a:prstGeom prst="rect">
            <a:avLst/>
          </a:prstGeom>
          <a:noFill/>
        </p:spPr>
        <p:txBody>
          <a:bodyPr wrap="square" rtlCol="0">
            <a:spAutoFit/>
          </a:bodyPr>
          <a:lstStyle/>
          <a:p>
            <a:pPr algn="ctr"/>
            <a:r>
              <a:rPr lang="en-US" sz="4000" b="1" dirty="0" smtClean="0">
                <a:solidFill>
                  <a:prstClr val="black"/>
                </a:solidFill>
              </a:rPr>
              <a:t>David L. Johnson</a:t>
            </a:r>
            <a:endParaRPr lang="en-US" sz="4000" dirty="0">
              <a:solidFill>
                <a:prstClr val="black"/>
              </a:solidFill>
            </a:endParaRPr>
          </a:p>
          <a:p>
            <a:pPr algn="ctr"/>
            <a:r>
              <a:rPr lang="en-US" sz="2400" dirty="0" smtClean="0">
                <a:solidFill>
                  <a:prstClr val="black"/>
                </a:solidFill>
              </a:rPr>
              <a:t>President and CEO</a:t>
            </a:r>
            <a:r>
              <a:rPr lang="en-US" sz="2400" dirty="0" smtClean="0">
                <a:solidFill>
                  <a:prstClr val="black"/>
                </a:solidFill>
              </a:rPr>
              <a:t/>
            </a:r>
            <a:br>
              <a:rPr lang="en-US" sz="2400" dirty="0" smtClean="0">
                <a:solidFill>
                  <a:prstClr val="black"/>
                </a:solidFill>
              </a:rPr>
            </a:br>
            <a:r>
              <a:rPr lang="en-US" sz="2400" dirty="0" err="1" smtClean="0">
                <a:solidFill>
                  <a:prstClr val="black"/>
                </a:solidFill>
              </a:rPr>
              <a:t>BioCrossroads</a:t>
            </a:r>
            <a:endParaRPr lang="en-US" sz="2400" dirty="0">
              <a:solidFill>
                <a:prstClr val="black"/>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613" y="1198168"/>
            <a:ext cx="7444773" cy="18898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79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08147" y="888243"/>
            <a:ext cx="11599061" cy="5386090"/>
          </a:xfrm>
          <a:prstGeom prst="rect">
            <a:avLst/>
          </a:prstGeom>
          <a:noFill/>
        </p:spPr>
        <p:txBody>
          <a:bodyPr wrap="square" rtlCol="0">
            <a:spAutoFit/>
          </a:bodyPr>
          <a:lstStyle/>
          <a:p>
            <a:r>
              <a:rPr lang="en-US" sz="3200" b="1" dirty="0"/>
              <a:t>Jim </a:t>
            </a:r>
            <a:r>
              <a:rPr lang="en-US" sz="3200" b="1" dirty="0" err="1"/>
              <a:t>Greffet</a:t>
            </a:r>
            <a:r>
              <a:rPr lang="en-US" sz="3200" dirty="0"/>
              <a:t>, </a:t>
            </a:r>
            <a:r>
              <a:rPr lang="en-US" sz="3200" dirty="0" smtClean="0"/>
              <a:t>Senior Adviser, Transactions, Lilly Research Labs</a:t>
            </a:r>
            <a:endParaRPr lang="en-US" sz="3200" dirty="0"/>
          </a:p>
          <a:p>
            <a:endParaRPr lang="en-US" sz="3200" b="1" dirty="0" smtClean="0"/>
          </a:p>
          <a:p>
            <a:r>
              <a:rPr lang="en-US" sz="3200" b="1" dirty="0" smtClean="0"/>
              <a:t>Bo </a:t>
            </a:r>
            <a:r>
              <a:rPr lang="en-US" sz="3200" b="1" dirty="0"/>
              <a:t>Ramsey</a:t>
            </a:r>
            <a:r>
              <a:rPr lang="en-US" sz="3200" dirty="0"/>
              <a:t>, Deputy Chief Investment Officer, Indiana Public Retirement System </a:t>
            </a:r>
            <a:endParaRPr lang="en-US" sz="3200" dirty="0"/>
          </a:p>
          <a:p>
            <a:endParaRPr lang="en-US" sz="3200" b="1" dirty="0" smtClean="0"/>
          </a:p>
          <a:p>
            <a:r>
              <a:rPr lang="en-US" sz="3200" b="1" dirty="0" smtClean="0"/>
              <a:t>John </a:t>
            </a:r>
            <a:r>
              <a:rPr lang="en-US" sz="3200" b="1" dirty="0"/>
              <a:t>Rice, Ph.D.</a:t>
            </a:r>
            <a:r>
              <a:rPr lang="en-US" sz="3200" dirty="0"/>
              <a:t>, Director, Life Sciences, </a:t>
            </a:r>
            <a:r>
              <a:rPr lang="en-US" sz="3200" dirty="0" err="1"/>
              <a:t>CincyTech</a:t>
            </a:r>
            <a:r>
              <a:rPr lang="en-US" sz="3200" dirty="0"/>
              <a:t> LLC </a:t>
            </a:r>
            <a:endParaRPr lang="en-US" sz="3200" dirty="0" smtClean="0"/>
          </a:p>
          <a:p>
            <a:endParaRPr lang="en-US" sz="3200" dirty="0"/>
          </a:p>
          <a:p>
            <a:r>
              <a:rPr lang="en-US" sz="3200" b="1" dirty="0"/>
              <a:t>Rich Reynolds</a:t>
            </a:r>
            <a:r>
              <a:rPr lang="en-US" sz="3200" dirty="0"/>
              <a:t>, Vice President, Co-Investments, </a:t>
            </a:r>
            <a:r>
              <a:rPr lang="en-US" sz="3200" dirty="0" err="1"/>
              <a:t>AlpInvest</a:t>
            </a:r>
            <a:r>
              <a:rPr lang="en-US" sz="3200" dirty="0"/>
              <a:t> </a:t>
            </a:r>
          </a:p>
          <a:p>
            <a:r>
              <a:rPr lang="en-US" sz="2400" b="1" dirty="0" smtClean="0">
                <a:solidFill>
                  <a:srgbClr val="42A5CF"/>
                </a:solidFill>
              </a:rPr>
              <a:t>MODERATOR</a:t>
            </a:r>
            <a:r>
              <a:rPr lang="en-US" sz="2400" b="1" dirty="0">
                <a:solidFill>
                  <a:srgbClr val="42A5CF"/>
                </a:solidFill>
              </a:rPr>
              <a:t>: </a:t>
            </a:r>
            <a:endParaRPr lang="en-US" sz="2400" dirty="0">
              <a:solidFill>
                <a:srgbClr val="42A5CF"/>
              </a:solidFill>
            </a:endParaRPr>
          </a:p>
          <a:p>
            <a:r>
              <a:rPr lang="en-US" sz="3200" b="1" dirty="0"/>
              <a:t>David L. Johnson</a:t>
            </a:r>
            <a:r>
              <a:rPr lang="en-US" sz="3200" dirty="0"/>
              <a:t>, President &amp; CEO, Central Indiana Corporate Partnership and </a:t>
            </a:r>
            <a:r>
              <a:rPr lang="en-US" sz="3200" dirty="0" err="1"/>
              <a:t>BioCrossroads</a:t>
            </a:r>
            <a:r>
              <a:rPr lang="en-US" sz="3200" dirty="0"/>
              <a:t> </a:t>
            </a:r>
            <a:endParaRPr lang="en-US" sz="32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800" y="5894648"/>
            <a:ext cx="2968408" cy="7535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118151"/>
            <a:ext cx="12191999" cy="1200329"/>
          </a:xfrm>
          <a:prstGeom prst="rect">
            <a:avLst/>
          </a:prstGeom>
          <a:noFill/>
        </p:spPr>
        <p:txBody>
          <a:bodyPr wrap="square" rtlCol="0">
            <a:spAutoFit/>
          </a:bodyPr>
          <a:lstStyle/>
          <a:p>
            <a:pPr algn="ctr"/>
            <a:r>
              <a:rPr lang="en-US" sz="4400" b="1">
                <a:solidFill>
                  <a:srgbClr val="42A5CF"/>
                </a:solidFill>
              </a:rPr>
              <a:t>Indiana Fund of Funds Performance and Outlook </a:t>
            </a:r>
            <a:endParaRPr lang="en-US" sz="4400" b="1">
              <a:solidFill>
                <a:srgbClr val="42A5CF"/>
              </a:solidFill>
            </a:endParaRPr>
          </a:p>
          <a:p>
            <a:pPr algn="ctr"/>
            <a:endParaRPr lang="en-US" sz="2800" b="1" dirty="0">
              <a:solidFill>
                <a:srgbClr val="42A5CF"/>
              </a:solidFill>
            </a:endParaRPr>
          </a:p>
        </p:txBody>
      </p:sp>
    </p:spTree>
    <p:extLst>
      <p:ext uri="{BB962C8B-B14F-4D97-AF65-F5344CB8AC3E}">
        <p14:creationId xmlns:p14="http://schemas.microsoft.com/office/powerpoint/2010/main" val="93216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147" y="1321377"/>
            <a:ext cx="11599061" cy="3539430"/>
          </a:xfrm>
          <a:prstGeom prst="rect">
            <a:avLst/>
          </a:prstGeom>
          <a:noFill/>
        </p:spPr>
        <p:txBody>
          <a:bodyPr wrap="square" rtlCol="0">
            <a:spAutoFit/>
          </a:bodyPr>
          <a:lstStyle/>
          <a:p>
            <a:r>
              <a:rPr lang="en-US" sz="3200" b="1" dirty="0"/>
              <a:t>Sid </a:t>
            </a:r>
            <a:r>
              <a:rPr lang="en-US" sz="3200" b="1" dirty="0" err="1"/>
              <a:t>Murdeshwar</a:t>
            </a:r>
            <a:r>
              <a:rPr lang="en-US" sz="3200" dirty="0"/>
              <a:t>, Principle, Co-Investments, </a:t>
            </a:r>
            <a:r>
              <a:rPr lang="en-US" sz="3200" dirty="0" err="1"/>
              <a:t>AlpInvest</a:t>
            </a:r>
            <a:r>
              <a:rPr lang="en-US" sz="3200" dirty="0"/>
              <a:t> </a:t>
            </a:r>
            <a:endParaRPr lang="en-US" sz="3200" dirty="0" smtClean="0"/>
          </a:p>
          <a:p>
            <a:endParaRPr lang="en-US" sz="3200" dirty="0"/>
          </a:p>
          <a:p>
            <a:r>
              <a:rPr lang="en-US" sz="3200" b="1" dirty="0"/>
              <a:t>Rich Reynolds</a:t>
            </a:r>
            <a:r>
              <a:rPr lang="en-US" sz="3200" dirty="0"/>
              <a:t>, Vice President, Co-Investments, </a:t>
            </a:r>
            <a:r>
              <a:rPr lang="en-US" sz="3200" dirty="0" err="1"/>
              <a:t>AlpInvest</a:t>
            </a:r>
            <a:r>
              <a:rPr lang="en-US" sz="3200" dirty="0"/>
              <a:t> </a:t>
            </a:r>
            <a:endParaRPr lang="en-US" sz="3200" dirty="0" smtClean="0"/>
          </a:p>
          <a:p>
            <a:endParaRPr lang="en-US" sz="3200" dirty="0"/>
          </a:p>
          <a:p>
            <a:r>
              <a:rPr lang="en-US" sz="2400" b="1" dirty="0">
                <a:solidFill>
                  <a:srgbClr val="42A5CF"/>
                </a:solidFill>
              </a:rPr>
              <a:t>MODERATOR: </a:t>
            </a:r>
            <a:endParaRPr lang="en-US" sz="2400" dirty="0">
              <a:solidFill>
                <a:srgbClr val="42A5CF"/>
              </a:solidFill>
            </a:endParaRPr>
          </a:p>
          <a:p>
            <a:r>
              <a:rPr lang="en-US" sz="3200" b="1" dirty="0"/>
              <a:t>Bo Ramsey</a:t>
            </a:r>
            <a:r>
              <a:rPr lang="en-US" sz="3200" dirty="0"/>
              <a:t>, Deputy Chief Investment Officer, Indiana Public Retirement System </a:t>
            </a:r>
            <a:endParaRPr lang="en-US" sz="32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800" y="5894648"/>
            <a:ext cx="2968408" cy="7535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118151"/>
            <a:ext cx="12191999" cy="1200329"/>
          </a:xfrm>
          <a:prstGeom prst="rect">
            <a:avLst/>
          </a:prstGeom>
          <a:noFill/>
        </p:spPr>
        <p:txBody>
          <a:bodyPr wrap="square" rtlCol="0">
            <a:spAutoFit/>
          </a:bodyPr>
          <a:lstStyle/>
          <a:p>
            <a:pPr algn="ctr"/>
            <a:r>
              <a:rPr lang="en-US" sz="4400" b="1" dirty="0">
                <a:solidFill>
                  <a:srgbClr val="42A5CF"/>
                </a:solidFill>
              </a:rPr>
              <a:t>Healthcare Buyouts/Co-Investment Trends </a:t>
            </a:r>
          </a:p>
          <a:p>
            <a:pPr algn="ctr"/>
            <a:endParaRPr lang="en-US" sz="2800" b="1" dirty="0">
              <a:solidFill>
                <a:srgbClr val="42A5CF"/>
              </a:solidFill>
            </a:endParaRPr>
          </a:p>
        </p:txBody>
      </p:sp>
    </p:spTree>
    <p:extLst>
      <p:ext uri="{BB962C8B-B14F-4D97-AF65-F5344CB8AC3E}">
        <p14:creationId xmlns:p14="http://schemas.microsoft.com/office/powerpoint/2010/main" val="62984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1524000" y="4810126"/>
            <a:ext cx="9144000" cy="1290637"/>
          </a:xfrm>
          <a:prstGeom prst="rect">
            <a:avLst/>
          </a:prstGeom>
          <a:solidFill>
            <a:schemeClr val="bg1"/>
          </a:solidFill>
        </p:spPr>
        <p:txBody>
          <a:bodyPr vert="horz" wrap="square" lIns="0" tIns="50400" rIns="0" bIns="50400" rtlCol="0" anchor="ctr" anchorCtr="0">
            <a:noAutofit/>
          </a:bodyPr>
          <a:lstStyle/>
          <a:p>
            <a:pPr algn="ctr" defTabSz="914321">
              <a:lnSpc>
                <a:spcPct val="110000"/>
              </a:lnSpc>
            </a:pPr>
            <a:r>
              <a:rPr lang="en-US" sz="1400" dirty="0" err="1">
                <a:solidFill>
                  <a:srgbClr val="002060"/>
                </a:solidFill>
                <a:ea typeface="Segoe UI" panose="020B0502040204020203" pitchFamily="34" charset="0"/>
                <a:cs typeface="Segoe UI" panose="020B0502040204020203" pitchFamily="34" charset="0"/>
              </a:rPr>
              <a:t>AlpInvest</a:t>
            </a:r>
            <a:r>
              <a:rPr lang="en-US" sz="1400" dirty="0">
                <a:solidFill>
                  <a:srgbClr val="002060"/>
                </a:solidFill>
                <a:ea typeface="Segoe UI" panose="020B0502040204020203" pitchFamily="34" charset="0"/>
                <a:cs typeface="Segoe UI" panose="020B0502040204020203" pitchFamily="34" charset="0"/>
              </a:rPr>
              <a:t> Partners</a:t>
            </a:r>
          </a:p>
          <a:p>
            <a:pPr algn="ctr" defTabSz="914321">
              <a:lnSpc>
                <a:spcPct val="110000"/>
              </a:lnSpc>
              <a:defRPr/>
            </a:pPr>
            <a:r>
              <a:rPr lang="en-GB" sz="1400" b="1" dirty="0">
                <a:solidFill>
                  <a:srgbClr val="000050"/>
                </a:solidFill>
                <a:ea typeface="Segoe UI" panose="020B0502040204020203" pitchFamily="34" charset="0"/>
                <a:cs typeface="Segoe UI" panose="020B0502040204020203" pitchFamily="34" charset="0"/>
              </a:rPr>
              <a:t>Introduction and Overview of Healthcare Co-Investments</a:t>
            </a:r>
          </a:p>
          <a:p>
            <a:pPr algn="ctr" defTabSz="914321">
              <a:lnSpc>
                <a:spcPct val="110000"/>
              </a:lnSpc>
              <a:defRPr/>
            </a:pPr>
            <a:r>
              <a:rPr lang="en-GB" sz="1400" dirty="0">
                <a:solidFill>
                  <a:srgbClr val="000050"/>
                </a:solidFill>
                <a:ea typeface="Segoe UI" panose="020B0502040204020203" pitchFamily="34" charset="0"/>
                <a:cs typeface="Segoe UI" panose="020B0502040204020203" pitchFamily="34" charset="0"/>
              </a:rPr>
              <a:t>June 27, 2017</a:t>
            </a:r>
          </a:p>
          <a:p>
            <a:pPr algn="ctr" defTabSz="914321">
              <a:lnSpc>
                <a:spcPct val="110000"/>
              </a:lnSpc>
            </a:pPr>
            <a:endParaRPr lang="en-US" sz="1000" i="1" dirty="0">
              <a:solidFill>
                <a:srgbClr val="000066"/>
              </a:solidFill>
              <a:ea typeface="Segoe UI" panose="020B0502040204020203" pitchFamily="34" charset="0"/>
              <a:cs typeface="Segoe UI" panose="020B0502040204020203" pitchFamily="34" charset="0"/>
            </a:endParaRPr>
          </a:p>
          <a:p>
            <a:pPr algn="ctr" defTabSz="914321">
              <a:lnSpc>
                <a:spcPct val="110000"/>
              </a:lnSpc>
            </a:pPr>
            <a:r>
              <a:rPr lang="en-US" sz="1000" i="1" dirty="0">
                <a:solidFill>
                  <a:srgbClr val="000066"/>
                </a:solidFill>
                <a:ea typeface="Segoe UI" panose="020B0502040204020203" pitchFamily="34" charset="0"/>
                <a:cs typeface="Segoe UI" panose="020B0502040204020203" pitchFamily="34" charset="0"/>
              </a:rPr>
              <a:t>For Exclusive, Confidential Use and May Not be Reproduced or Redistributed Without Consent</a:t>
            </a:r>
          </a:p>
        </p:txBody>
      </p:sp>
      <p:pic>
        <p:nvPicPr>
          <p:cNvPr id="3" name="Picture 44"/>
          <p:cNvPicPr>
            <a:picLocks noChangeAspect="1"/>
          </p:cNvPicPr>
          <p:nvPr/>
        </p:nvPicPr>
        <p:blipFill>
          <a:blip r:embed="rId3" cstate="print"/>
          <a:srcRect/>
          <a:stretch>
            <a:fillRect/>
          </a:stretch>
        </p:blipFill>
        <p:spPr bwMode="auto">
          <a:xfrm>
            <a:off x="1635125" y="608806"/>
            <a:ext cx="2044700" cy="290512"/>
          </a:xfrm>
          <a:prstGeom prst="rect">
            <a:avLst/>
          </a:prstGeom>
          <a:noFill/>
          <a:ln w="9525">
            <a:noFill/>
            <a:miter lim="800000"/>
            <a:headEnd/>
            <a:tailEnd/>
          </a:ln>
        </p:spPr>
      </p:pic>
    </p:spTree>
    <p:extLst>
      <p:ext uri="{BB962C8B-B14F-4D97-AF65-F5344CB8AC3E}">
        <p14:creationId xmlns:p14="http://schemas.microsoft.com/office/powerpoint/2010/main" val="984225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0211" y="280644"/>
            <a:ext cx="8686800" cy="542209"/>
          </a:xfrm>
        </p:spPr>
        <p:txBody>
          <a:bodyPr>
            <a:normAutofit/>
          </a:bodyPr>
          <a:lstStyle/>
          <a:p>
            <a:r>
              <a:rPr lang="en-US" b="1" dirty="0" smtClean="0"/>
              <a:t>Notice to Recipients</a:t>
            </a:r>
            <a:endParaRPr lang="en-US" dirty="0"/>
          </a:p>
        </p:txBody>
      </p:sp>
      <p:sp>
        <p:nvSpPr>
          <p:cNvPr id="6" name="Content Placeholder 7"/>
          <p:cNvSpPr>
            <a:spLocks noGrp="1"/>
          </p:cNvSpPr>
          <p:nvPr>
            <p:ph idx="1"/>
          </p:nvPr>
        </p:nvSpPr>
        <p:spPr>
          <a:xfrm>
            <a:off x="1706880" y="857531"/>
            <a:ext cx="8778240" cy="5499381"/>
          </a:xfrm>
        </p:spPr>
        <p:txBody>
          <a:bodyPr>
            <a:normAutofit fontScale="62500" lnSpcReduction="20000"/>
          </a:bodyPr>
          <a:lstStyle/>
          <a:p>
            <a:pPr marL="0" indent="0" algn="just">
              <a:buNone/>
            </a:pPr>
            <a:endParaRPr lang="en-US" sz="1300" dirty="0"/>
          </a:p>
          <a:p>
            <a:pPr marL="0" indent="0" algn="just">
              <a:buNone/>
            </a:pPr>
            <a:r>
              <a:rPr lang="en-US" sz="1300" b="1" dirty="0"/>
              <a:t>THIS DOCUMENT IS FOR INFORMATIONAL PURPOSES ONLY AND SHOULD NOT BE RELIED UPON AS INVESTMENT ADVICE</a:t>
            </a:r>
            <a:r>
              <a:rPr lang="en-US" sz="1300" dirty="0"/>
              <a:t>. This document has been prepared by AlpInvest Partners B.V. (together with its controlled affiliates, “AlpInvest”) and is not intended to be (and may not be relied on in any manner as) legal, tax, investment, accounting or other advice or as an offer to sell or a solicitation of an offer to buy any securities of any investment product or any investment advisory service, including any limited partnership or comparable limited liability equity interests in any fund, managed account or other similar investment vehicle or product sponsored by AlpInvest (each, a “Fund”).  Any such offer or solicitation may only be made pursuant to such Fund’s final confidential private placement memorandum and/or the related subscription documents, which will be furnished to qualified investors on a confidential basis at their request for their consideration in connection with such offering. This document may contain proprietary, trade-secret, confidential and commercially sensitive information. U.S. federal securities laws prohibit you and your organization from trading in any public security or making investment decisions about any public security on the basis of information included in these materials. </a:t>
            </a:r>
          </a:p>
          <a:p>
            <a:pPr marL="0" indent="0" algn="just">
              <a:buNone/>
            </a:pPr>
            <a:endParaRPr lang="en-US" sz="1300" b="1" dirty="0"/>
          </a:p>
          <a:p>
            <a:pPr marL="0" indent="0" algn="just">
              <a:buNone/>
            </a:pPr>
            <a:r>
              <a:rPr lang="en-US" sz="1300" b="1" dirty="0"/>
              <a:t>THIS </a:t>
            </a:r>
            <a:r>
              <a:rPr lang="en-US" sz="1300" b="1" dirty="0"/>
              <a:t>DOCUMENT IS NOT A RECOMMENDATION FOR ANY SECURITY OR INVESTMENT</a:t>
            </a:r>
            <a:r>
              <a:rPr lang="en-US" sz="1300" dirty="0"/>
              <a:t>. References to any portfolio investment are intended to illustrate the application of </a:t>
            </a:r>
            <a:r>
              <a:rPr lang="en-US" sz="1300" dirty="0" err="1"/>
              <a:t>AlpInvest’s</a:t>
            </a:r>
            <a:r>
              <a:rPr lang="en-US" sz="1300" dirty="0"/>
              <a:t> investment process only and should not be used as the basis for making any decision about  purchasing, holding or selling any securities. Nothing herein should be interpreted or used in any manner as investment advice. The information provided about these portfolio investments is intended to be illustrative, and is not intended to be used as an indication of the current or future performance of </a:t>
            </a:r>
            <a:r>
              <a:rPr lang="en-US" sz="1300" dirty="0" err="1"/>
              <a:t>AlpInvest’s</a:t>
            </a:r>
            <a:r>
              <a:rPr lang="en-US" sz="1300" dirty="0"/>
              <a:t> portfolio investments.</a:t>
            </a:r>
          </a:p>
          <a:p>
            <a:pPr marL="0" indent="0" algn="just">
              <a:buNone/>
            </a:pPr>
            <a:endParaRPr lang="en-US" sz="1300" b="1" cap="all" dirty="0"/>
          </a:p>
          <a:p>
            <a:pPr marL="0" indent="0" algn="just">
              <a:buNone/>
            </a:pPr>
            <a:r>
              <a:rPr lang="en-US" sz="1300" b="1" cap="all" dirty="0"/>
              <a:t>An </a:t>
            </a:r>
            <a:r>
              <a:rPr lang="en-US" sz="1300" b="1" cap="all" dirty="0"/>
              <a:t>investment in a Fund entails a high degree of risk, including the risk of loss</a:t>
            </a:r>
            <a:r>
              <a:rPr lang="en-US" sz="1300" dirty="0"/>
              <a:t>. There is no assurance that a Fund’s investment objective will be achieved or that investors will receive a return on their capital. The recipient must consult its own legal, accounting and tax advisors as to the legal, business, tax and related matters concerning the information contained in this document in order to make an independent determination and consequences of a potential investment in a Fund, including federal, state, local and foreign tax consequences.</a:t>
            </a:r>
          </a:p>
          <a:p>
            <a:pPr marL="0" indent="0" algn="just">
              <a:buNone/>
            </a:pPr>
            <a:endParaRPr lang="en-US" sz="1300" b="1" dirty="0"/>
          </a:p>
          <a:p>
            <a:pPr marL="0" indent="0" algn="just">
              <a:buNone/>
            </a:pPr>
            <a:r>
              <a:rPr lang="en-US" sz="1300" b="1" dirty="0"/>
              <a:t>PAST </a:t>
            </a:r>
            <a:r>
              <a:rPr lang="en-US" sz="1300" b="1" dirty="0"/>
              <a:t>PERFORMANCE IS NOT INDICATIVE OF FUTURE RESULTS OR A GUARANTEE OF FUTURE RETURNS</a:t>
            </a:r>
            <a:r>
              <a:rPr lang="en-US" sz="1300" dirty="0"/>
              <a:t>. The performance of any portfolio investments discussed in this document is not necessarily indicative of the performance of any other of </a:t>
            </a:r>
            <a:r>
              <a:rPr lang="en-US" sz="1300" dirty="0" err="1"/>
              <a:t>AlpInvest’s</a:t>
            </a:r>
            <a:r>
              <a:rPr lang="en-US" sz="1300" dirty="0"/>
              <a:t> portfolio investments, and you should not assume that investments in the future will be profitable or will equal the performance of past portfolio investments.  Investors should consider the content of this document in conjunction with investment fund quarterly reports, financial statements and other disclosures regarding the valuations and performance of the specific investments discussed herein.  </a:t>
            </a:r>
          </a:p>
          <a:p>
            <a:pPr marL="0" indent="0" algn="just">
              <a:buNone/>
            </a:pPr>
            <a:endParaRPr lang="en-US" sz="1300" b="1" dirty="0"/>
          </a:p>
          <a:p>
            <a:pPr marL="0" indent="0" algn="just">
              <a:buNone/>
            </a:pPr>
            <a:r>
              <a:rPr lang="en-US" sz="1300" b="1" dirty="0"/>
              <a:t>DO </a:t>
            </a:r>
            <a:r>
              <a:rPr lang="en-US" sz="1300" b="1" dirty="0"/>
              <a:t>NOT RELY ON ANY OPINIONS, PREDICTIONS, PROJECTIONS OR FORWARD LOOKING STATEMENTS CONTAINED HEREIN</a:t>
            </a:r>
            <a:r>
              <a:rPr lang="en-US" sz="1300" dirty="0"/>
              <a:t>. Certain information contained in this document </a:t>
            </a:r>
            <a:r>
              <a:rPr lang="en-US" sz="1300" dirty="0"/>
              <a:t>constitutes </a:t>
            </a:r>
            <a:r>
              <a:rPr lang="en-US" sz="1300" dirty="0"/>
              <a:t>“forward-looking statements” that are inherently unreliable and actual events or results may differ materially from those reflected or contemplated herein. None of AlpInvest or any of its representatives makes any assurance as to the accuracy of those predictions or forward looking statements. AlpInvest expressly disclaims any obligation or undertaking to update or revise any such forward-looking statements. The views and opinions are those of AlpInvest as of the date hereof and are subject to change based on prevailing market and economic conditions and will not be updated or supplemented.</a:t>
            </a:r>
          </a:p>
          <a:p>
            <a:pPr marL="0" indent="0" algn="just">
              <a:buNone/>
            </a:pPr>
            <a:endParaRPr lang="en-US" sz="1300" b="1" dirty="0"/>
          </a:p>
          <a:p>
            <a:pPr marL="0" indent="0" algn="just">
              <a:buNone/>
            </a:pPr>
            <a:r>
              <a:rPr lang="en-US" sz="1300" b="1" dirty="0"/>
              <a:t>EXTERNAL </a:t>
            </a:r>
            <a:r>
              <a:rPr lang="en-US" sz="1300" b="1" dirty="0"/>
              <a:t>SOURCES</a:t>
            </a:r>
            <a:r>
              <a:rPr lang="en-US" sz="1300" dirty="0"/>
              <a:t>. Certain information contained herein has been obtained from third-party sources.  Although AlpInvest believes the information from such sources to be reliable, AlpInvest makes no representation as to its accuracy or completeness.</a:t>
            </a:r>
          </a:p>
          <a:p>
            <a:pPr marL="0" indent="0" algn="just">
              <a:buNone/>
            </a:pPr>
            <a:endParaRPr lang="en-US" sz="1300" b="1" dirty="0"/>
          </a:p>
          <a:p>
            <a:pPr marL="0" indent="0" algn="just">
              <a:buNone/>
            </a:pPr>
            <a:r>
              <a:rPr lang="en-US" sz="1300" b="1" dirty="0"/>
              <a:t>THIS </a:t>
            </a:r>
            <a:r>
              <a:rPr lang="en-US" sz="1300" b="1" dirty="0"/>
              <a:t>DOCUMENT IS NOT INTENDED FOR GENERAL DISTRIBUTION AND IT MAY NOT BE COPIED, QUOTED OR REFERENCED WITHOUT ALPINVEST’S PRIOR WRITTEN CONSENT</a:t>
            </a:r>
            <a:r>
              <a:rPr lang="en-US" sz="1300" dirty="0"/>
              <a:t>.</a:t>
            </a:r>
          </a:p>
          <a:p>
            <a:pPr marL="0" indent="0" algn="just">
              <a:buNone/>
            </a:pPr>
            <a:r>
              <a:rPr lang="en-US" sz="1300" dirty="0"/>
              <a:t>AlpInvest is part of The Carlyle Group (“Carlyle”).  An information barrier has been erected between AlpInvest and the rest of Carlyle that restricts certain information from being shared, including information regarding AlpInvest portfolio investment decisions. All investment programs managed by AlpInvest are intended to operate in accordance with the information barrier protocols and supplemental compliance procedures specific to Carlyle’s Investment Solutions business segment of which AlpInvest is a part</a:t>
            </a:r>
            <a:r>
              <a:rPr lang="en-US" sz="1300" dirty="0"/>
              <a:t>.</a:t>
            </a:r>
          </a:p>
          <a:p>
            <a:pPr marL="0" indent="0" algn="just">
              <a:buNone/>
            </a:pPr>
            <a:endParaRPr lang="en-US" sz="1300" dirty="0"/>
          </a:p>
          <a:p>
            <a:pPr marL="0" indent="0" algn="just">
              <a:buNone/>
            </a:pPr>
            <a:r>
              <a:rPr lang="en-US" sz="1300" dirty="0"/>
              <a:t>AlpInvest Partners B.V. is registered as an investment adviser with the U.S. Securities and Exchange Commission (the “SEC”) and is included in the public register kept by the Dutch Authority for the Financial Markets (</a:t>
            </a:r>
            <a:r>
              <a:rPr lang="en-US" sz="1300" i="1" dirty="0" err="1"/>
              <a:t>Autoriteit</a:t>
            </a:r>
            <a:r>
              <a:rPr lang="en-US" sz="1300" i="1" dirty="0"/>
              <a:t> </a:t>
            </a:r>
            <a:r>
              <a:rPr lang="en-US" sz="1300" i="1" dirty="0" err="1"/>
              <a:t>financiële</a:t>
            </a:r>
            <a:r>
              <a:rPr lang="en-US" sz="1300" i="1" dirty="0"/>
              <a:t> </a:t>
            </a:r>
            <a:r>
              <a:rPr lang="en-US" sz="1300" i="1" dirty="0" err="1"/>
              <a:t>markten</a:t>
            </a:r>
            <a:r>
              <a:rPr lang="en-US" sz="1300" dirty="0"/>
              <a:t>), in accordance with section 1:107 of the Dutch Act on Financial Supervision (</a:t>
            </a:r>
            <a:r>
              <a:rPr lang="en-US" sz="1300" i="1" dirty="0"/>
              <a:t>Wet op het </a:t>
            </a:r>
            <a:r>
              <a:rPr lang="en-US" sz="1300" i="1" dirty="0" err="1"/>
              <a:t>financieel</a:t>
            </a:r>
            <a:r>
              <a:rPr lang="en-US" sz="1300" i="1" dirty="0"/>
              <a:t> </a:t>
            </a:r>
            <a:r>
              <a:rPr lang="en-US" sz="1300" i="1" dirty="0" err="1"/>
              <a:t>toezicht</a:t>
            </a:r>
            <a:r>
              <a:rPr lang="en-US" sz="1300" dirty="0"/>
              <a:t>), as holder of a license to manage alternative investment funds under license number 15001833</a:t>
            </a:r>
            <a:r>
              <a:rPr lang="en-US" sz="1300" dirty="0"/>
              <a:t>.</a:t>
            </a:r>
          </a:p>
          <a:p>
            <a:pPr marL="0" indent="0" algn="just">
              <a:buNone/>
            </a:pPr>
            <a:endParaRPr lang="en-US" sz="1300" dirty="0"/>
          </a:p>
          <a:p>
            <a:pPr marL="0" indent="0" algn="just">
              <a:buNone/>
            </a:pPr>
            <a:r>
              <a:rPr lang="en-US" sz="1300" dirty="0"/>
              <a:t>Where applicable, this document has been distributed by TCG Securities L.L.C., a limited purpose broker/dealer affiliated with Carlyle which is registered with the SEC and is member of the Financial Industry Regulatory Authority. Related financial products and services are only available to investors deemed to be “qualified purchasers” as defined in Section 2(a)(51) of the Investment Company Act of 1940, as amended, and “accredited investors” as defined in Regulation D of the 1933 Securities Act, as amended</a:t>
            </a:r>
            <a:r>
              <a:rPr lang="en-US" sz="1300" dirty="0"/>
              <a:t>.</a:t>
            </a:r>
          </a:p>
          <a:p>
            <a:pPr marL="0" indent="0" algn="just">
              <a:buNone/>
            </a:pPr>
            <a:endParaRPr lang="en-US" sz="1300" dirty="0"/>
          </a:p>
        </p:txBody>
      </p:sp>
      <p:sp>
        <p:nvSpPr>
          <p:cNvPr id="3" name="TextBox 2"/>
          <p:cNvSpPr txBox="1"/>
          <p:nvPr/>
        </p:nvSpPr>
        <p:spPr>
          <a:xfrm>
            <a:off x="11935326" y="6689558"/>
            <a:ext cx="914400" cy="914400"/>
          </a:xfrm>
          <a:prstGeom prst="rect">
            <a:avLst/>
          </a:prstGeom>
        </p:spPr>
        <p:txBody>
          <a:bodyPr vert="horz" wrap="none" lIns="91440" tIns="45720" rIns="91440" bIns="45720" rtlCol="0" anchor="b">
            <a:normAutofit/>
          </a:bodyPr>
          <a:lstStyle/>
          <a:p>
            <a:endParaRPr lang="en-US" dirty="0" smtClean="0"/>
          </a:p>
        </p:txBody>
      </p:sp>
      <p:pic>
        <p:nvPicPr>
          <p:cNvPr id="7" name="Picture 6"/>
          <p:cNvPicPr>
            <a:picLocks noChangeAspect="1"/>
          </p:cNvPicPr>
          <p:nvPr/>
        </p:nvPicPr>
        <p:blipFill rotWithShape="1">
          <a:blip r:embed="rId3"/>
          <a:srcRect t="-13158" b="35813"/>
          <a:stretch/>
        </p:blipFill>
        <p:spPr>
          <a:xfrm>
            <a:off x="9781886" y="6195065"/>
            <a:ext cx="2191091" cy="457200"/>
          </a:xfrm>
          <a:prstGeom prst="rect">
            <a:avLst/>
          </a:prstGeom>
        </p:spPr>
      </p:pic>
    </p:spTree>
    <p:extLst>
      <p:ext uri="{BB962C8B-B14F-4D97-AF65-F5344CB8AC3E}">
        <p14:creationId xmlns:p14="http://schemas.microsoft.com/office/powerpoint/2010/main" val="558268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828801" y="490780"/>
            <a:ext cx="7544955" cy="3197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26572" eaLnBrk="0" fontAlgn="base" hangingPunct="0">
              <a:spcBef>
                <a:spcPct val="0"/>
              </a:spcBef>
              <a:spcAft>
                <a:spcPct val="0"/>
              </a:spcAft>
            </a:pPr>
            <a:r>
              <a:rPr lang="en-GB" sz="2000" b="1" kern="0" dirty="0">
                <a:solidFill>
                  <a:srgbClr val="0065B3">
                    <a:lumMod val="75000"/>
                  </a:srgbClr>
                </a:solidFill>
                <a:latin typeface="Segoe UI Semibold"/>
              </a:rPr>
              <a:t>Indiana Fund-of-Funds History</a:t>
            </a:r>
          </a:p>
        </p:txBody>
      </p:sp>
      <p:sp>
        <p:nvSpPr>
          <p:cNvPr id="8" name="Text Box 3554"/>
          <p:cNvSpPr txBox="1">
            <a:spLocks noChangeArrowheads="1"/>
          </p:cNvSpPr>
          <p:nvPr/>
        </p:nvSpPr>
        <p:spPr bwMode="auto">
          <a:xfrm>
            <a:off x="1905001" y="1074736"/>
            <a:ext cx="8534399" cy="4807425"/>
          </a:xfrm>
          <a:prstGeom prst="rect">
            <a:avLst/>
          </a:prstGeom>
          <a:noFill/>
          <a:ln w="9525">
            <a:noFill/>
            <a:miter lim="800000"/>
            <a:headEnd/>
            <a:tailEnd/>
          </a:ln>
          <a:effectLst/>
        </p:spPr>
        <p:txBody>
          <a:bodyPr wrap="square" lIns="91395" tIns="45698" rIns="91395" bIns="45698">
            <a:spAutoFit/>
          </a:bodyPr>
          <a:lstStyle/>
          <a:p>
            <a:pPr marL="168071" indent="-168071" defTabSz="926572" eaLnBrk="0" fontAlgn="base" hangingPunct="0">
              <a:lnSpc>
                <a:spcPct val="110000"/>
              </a:lnSpc>
              <a:spcBef>
                <a:spcPts val="1200"/>
              </a:spcBef>
              <a:buClr>
                <a:srgbClr val="000066"/>
              </a:buClr>
              <a:buFont typeface="Wingdings" pitchFamily="2" charset="2"/>
              <a:buChar char="§"/>
              <a:tabLst>
                <a:tab pos="1487775" algn="l"/>
              </a:tabLst>
            </a:pPr>
            <a:r>
              <a:rPr lang="en-US" sz="1600" b="1" dirty="0">
                <a:solidFill>
                  <a:srgbClr val="000000"/>
                </a:solidFill>
              </a:rPr>
              <a:t>2003</a:t>
            </a:r>
            <a:r>
              <a:rPr lang="en-US" sz="1600" dirty="0">
                <a:solidFill>
                  <a:srgbClr val="000000"/>
                </a:solidFill>
              </a:rPr>
              <a:t> – Mike Arpey and David Johnson (</a:t>
            </a:r>
            <a:r>
              <a:rPr lang="en-US" sz="1600" dirty="0" err="1">
                <a:solidFill>
                  <a:srgbClr val="000000"/>
                </a:solidFill>
              </a:rPr>
              <a:t>BioCrossroads</a:t>
            </a:r>
            <a:r>
              <a:rPr lang="en-US" sz="1600" dirty="0">
                <a:solidFill>
                  <a:srgbClr val="000000"/>
                </a:solidFill>
              </a:rPr>
              <a:t>) raised the Indiana Future Fund</a:t>
            </a:r>
          </a:p>
          <a:p>
            <a:pPr marL="168071" indent="-168071" defTabSz="926572" eaLnBrk="0" fontAlgn="base" hangingPunct="0">
              <a:lnSpc>
                <a:spcPct val="110000"/>
              </a:lnSpc>
              <a:spcBef>
                <a:spcPts val="1200"/>
              </a:spcBef>
              <a:buClr>
                <a:srgbClr val="000066"/>
              </a:buClr>
              <a:buFont typeface="Wingdings" pitchFamily="2" charset="2"/>
              <a:buChar char="§"/>
              <a:tabLst>
                <a:tab pos="1487775" algn="l"/>
              </a:tabLst>
            </a:pPr>
            <a:r>
              <a:rPr lang="en-US" sz="1600" b="1" dirty="0">
                <a:solidFill>
                  <a:srgbClr val="000000"/>
                </a:solidFill>
              </a:rPr>
              <a:t>2009</a:t>
            </a:r>
            <a:r>
              <a:rPr lang="en-US" sz="1600" dirty="0">
                <a:solidFill>
                  <a:srgbClr val="000000"/>
                </a:solidFill>
              </a:rPr>
              <a:t> – Mike Arpey, in collaboration with Indiana’s Life Sciences stakeholders, designed the </a:t>
            </a:r>
            <a:r>
              <a:rPr lang="en-US" sz="1600" dirty="0" err="1">
                <a:solidFill>
                  <a:srgbClr val="000000"/>
                </a:solidFill>
              </a:rPr>
              <a:t>INext</a:t>
            </a:r>
            <a:r>
              <a:rPr lang="en-US" sz="1600" dirty="0">
                <a:solidFill>
                  <a:srgbClr val="000000"/>
                </a:solidFill>
              </a:rPr>
              <a:t> life sciences fund-of-funds program</a:t>
            </a:r>
          </a:p>
          <a:p>
            <a:pPr marL="168071" indent="-168071" defTabSz="926572" eaLnBrk="0" fontAlgn="base" hangingPunct="0">
              <a:lnSpc>
                <a:spcPct val="110000"/>
              </a:lnSpc>
              <a:spcBef>
                <a:spcPts val="1200"/>
              </a:spcBef>
              <a:buClr>
                <a:srgbClr val="000066"/>
              </a:buClr>
              <a:buFont typeface="Wingdings" pitchFamily="2" charset="2"/>
              <a:buChar char="§"/>
              <a:tabLst>
                <a:tab pos="1487775" algn="l"/>
              </a:tabLst>
            </a:pPr>
            <a:r>
              <a:rPr lang="en-US" sz="1600" b="1" dirty="0">
                <a:solidFill>
                  <a:srgbClr val="000000"/>
                </a:solidFill>
              </a:rPr>
              <a:t>2006 and 2012</a:t>
            </a:r>
            <a:r>
              <a:rPr lang="en-US" sz="1600" dirty="0">
                <a:solidFill>
                  <a:srgbClr val="000000"/>
                </a:solidFill>
              </a:rPr>
              <a:t> –  INPRS designed the Indiana Investment Fund I and II (IIF-I and IIF-II) to make commitments to Indiana-based private equity funds, and to make direct and co-investments in companies with an Indiana nexus</a:t>
            </a:r>
          </a:p>
          <a:p>
            <a:pPr marL="168071" indent="-168071" defTabSz="926572" eaLnBrk="0" fontAlgn="base" hangingPunct="0">
              <a:lnSpc>
                <a:spcPct val="110000"/>
              </a:lnSpc>
              <a:spcBef>
                <a:spcPts val="1200"/>
              </a:spcBef>
              <a:buClr>
                <a:srgbClr val="000066"/>
              </a:buClr>
              <a:buFont typeface="Wingdings" pitchFamily="2" charset="2"/>
              <a:buChar char="§"/>
              <a:tabLst>
                <a:tab pos="1487775" algn="l"/>
              </a:tabLst>
            </a:pPr>
            <a:r>
              <a:rPr lang="en-US" sz="1600" dirty="0">
                <a:solidFill>
                  <a:srgbClr val="000000"/>
                </a:solidFill>
              </a:rPr>
              <a:t>The IIF-II program was the first program managed from inception by AlpInvest investment professionals, and the Indianapolis office is staffed with three investment professionals to help drive local execution. The IIF-II program is still being deployed</a:t>
            </a:r>
          </a:p>
          <a:p>
            <a:pPr marL="168071" indent="-168071" defTabSz="926572" eaLnBrk="0" fontAlgn="base" hangingPunct="0">
              <a:lnSpc>
                <a:spcPct val="110000"/>
              </a:lnSpc>
              <a:spcBef>
                <a:spcPts val="1200"/>
              </a:spcBef>
              <a:buClr>
                <a:srgbClr val="000066"/>
              </a:buClr>
              <a:buFont typeface="Wingdings" pitchFamily="2" charset="2"/>
              <a:buChar char="§"/>
              <a:tabLst>
                <a:tab pos="1487775" algn="l"/>
              </a:tabLst>
            </a:pPr>
            <a:r>
              <a:rPr lang="en-US" sz="1600" dirty="0">
                <a:solidFill>
                  <a:srgbClr val="000000"/>
                </a:solidFill>
              </a:rPr>
              <a:t>IIF-II is a 2012 Vintage with total commitment of $150 million that is split between fund investments and co-investments:</a:t>
            </a:r>
          </a:p>
          <a:p>
            <a:pPr marL="625271" lvl="1" indent="-168071" defTabSz="926572" eaLnBrk="0" fontAlgn="base" hangingPunct="0">
              <a:lnSpc>
                <a:spcPct val="110000"/>
              </a:lnSpc>
              <a:spcBef>
                <a:spcPts val="1200"/>
              </a:spcBef>
              <a:buClr>
                <a:srgbClr val="000066"/>
              </a:buClr>
              <a:buFont typeface="Wingdings" pitchFamily="2" charset="2"/>
              <a:buChar char="§"/>
              <a:tabLst>
                <a:tab pos="1487775" algn="l"/>
              </a:tabLst>
            </a:pPr>
            <a:r>
              <a:rPr lang="en-US" sz="1600" b="1" u="sng" dirty="0">
                <a:solidFill>
                  <a:srgbClr val="000000"/>
                </a:solidFill>
              </a:rPr>
              <a:t>Fund-of-Funds</a:t>
            </a:r>
            <a:r>
              <a:rPr lang="en-US" sz="1600" dirty="0">
                <a:solidFill>
                  <a:srgbClr val="000000"/>
                </a:solidFill>
              </a:rPr>
              <a:t>: $50-$70 million allocated to Indiana-based private equity fund managers </a:t>
            </a:r>
          </a:p>
          <a:p>
            <a:pPr marL="625271" lvl="1" indent="-168071" defTabSz="926572" eaLnBrk="0" fontAlgn="base" hangingPunct="0">
              <a:lnSpc>
                <a:spcPct val="110000"/>
              </a:lnSpc>
              <a:spcBef>
                <a:spcPts val="1200"/>
              </a:spcBef>
              <a:buClr>
                <a:srgbClr val="000066"/>
              </a:buClr>
              <a:buFont typeface="Wingdings" pitchFamily="2" charset="2"/>
              <a:buChar char="§"/>
              <a:tabLst>
                <a:tab pos="1487775" algn="l"/>
              </a:tabLst>
            </a:pPr>
            <a:r>
              <a:rPr lang="en-US" sz="1600" b="1" u="sng" dirty="0">
                <a:solidFill>
                  <a:srgbClr val="000000"/>
                </a:solidFill>
              </a:rPr>
              <a:t>Co-Investments</a:t>
            </a:r>
            <a:r>
              <a:rPr lang="en-US" sz="1600" u="sng" dirty="0">
                <a:solidFill>
                  <a:srgbClr val="000000"/>
                </a:solidFill>
              </a:rPr>
              <a:t>:</a:t>
            </a:r>
            <a:r>
              <a:rPr lang="en-US" sz="1600" dirty="0">
                <a:solidFill>
                  <a:srgbClr val="000000"/>
                </a:solidFill>
              </a:rPr>
              <a:t> $80-$100 million allocated to co-investments.  Companies must be headquartered in, willing to relocate to, or have a significant operational footprint in the state</a:t>
            </a:r>
          </a:p>
        </p:txBody>
      </p:sp>
      <p:pic>
        <p:nvPicPr>
          <p:cNvPr id="5" name="Picture 4"/>
          <p:cNvPicPr>
            <a:picLocks noChangeAspect="1"/>
          </p:cNvPicPr>
          <p:nvPr/>
        </p:nvPicPr>
        <p:blipFill rotWithShape="1">
          <a:blip r:embed="rId3"/>
          <a:srcRect t="-13158" b="35813"/>
          <a:stretch/>
        </p:blipFill>
        <p:spPr>
          <a:xfrm>
            <a:off x="9781886" y="6195065"/>
            <a:ext cx="2191091" cy="457200"/>
          </a:xfrm>
          <a:prstGeom prst="rect">
            <a:avLst/>
          </a:prstGeom>
        </p:spPr>
      </p:pic>
    </p:spTree>
    <p:extLst>
      <p:ext uri="{BB962C8B-B14F-4D97-AF65-F5344CB8AC3E}">
        <p14:creationId xmlns:p14="http://schemas.microsoft.com/office/powerpoint/2010/main" val="277668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2015 PPT FORMAT">
  <a:themeElements>
    <a:clrScheme name="Custom 1">
      <a:dk1>
        <a:srgbClr val="000000"/>
      </a:dk1>
      <a:lt1>
        <a:srgbClr val="FFFFFF"/>
      </a:lt1>
      <a:dk2>
        <a:srgbClr val="DBD9D9"/>
      </a:dk2>
      <a:lt2>
        <a:srgbClr val="9A9B9C"/>
      </a:lt2>
      <a:accent1>
        <a:srgbClr val="0065B3"/>
      </a:accent1>
      <a:accent2>
        <a:srgbClr val="00A1E0"/>
      </a:accent2>
      <a:accent3>
        <a:srgbClr val="91D5F2"/>
      </a:accent3>
      <a:accent4>
        <a:srgbClr val="BDE6F7"/>
      </a:accent4>
      <a:accent5>
        <a:srgbClr val="3DAF2E"/>
      </a:accent5>
      <a:accent6>
        <a:srgbClr val="91E500"/>
      </a:accent6>
      <a:hlink>
        <a:srgbClr val="91D5F2"/>
      </a:hlink>
      <a:folHlink>
        <a:srgbClr val="BDE6F7"/>
      </a:folHlink>
    </a:clrScheme>
    <a:fontScheme name="Carlyle 2013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b">
        <a:normAutofit/>
      </a:bodyPr>
      <a:lstStyle>
        <a:defPPr>
          <a:defRPr dirty="0" smtClean="0"/>
        </a:defPPr>
      </a:lstStyle>
    </a:txDef>
  </a:objectDefaults>
  <a:extraClrSchemeLst/>
  <a:custClrLst>
    <a:custClr name="Custom Color 1">
      <a:srgbClr val="765C96"/>
    </a:custClr>
    <a:custClr name="Custom Color 2">
      <a:srgbClr val="A38FBB"/>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16939</TotalTime>
  <Words>2693</Words>
  <Application>Microsoft Macintosh PowerPoint</Application>
  <PresentationFormat>Widescreen</PresentationFormat>
  <Paragraphs>203</Paragraphs>
  <Slides>17</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Calibri</vt:lpstr>
      <vt:lpstr>Segoe UI</vt:lpstr>
      <vt:lpstr>Segoe UI body</vt:lpstr>
      <vt:lpstr>Segoe UI Semibold</vt:lpstr>
      <vt:lpstr>Wingdings</vt:lpstr>
      <vt:lpstr>Arial</vt:lpstr>
      <vt:lpstr>Custom Design</vt:lpstr>
      <vt:lpstr>1_2015 PPT FORMAT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Notice to Recipients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Strategy Recommendation</dc:title>
  <dc:creator>Microsoft Office User</dc:creator>
  <cp:lastModifiedBy>Ericka Embry</cp:lastModifiedBy>
  <cp:revision>297</cp:revision>
  <cp:lastPrinted>2016-11-30T14:50:20Z</cp:lastPrinted>
  <dcterms:created xsi:type="dcterms:W3CDTF">2016-07-25T00:41:51Z</dcterms:created>
  <dcterms:modified xsi:type="dcterms:W3CDTF">2017-07-05T17:09:33Z</dcterms:modified>
</cp:coreProperties>
</file>